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25"/>
  </p:notesMasterIdLst>
  <p:sldIdLst>
    <p:sldId id="400" r:id="rId2"/>
    <p:sldId id="305" r:id="rId3"/>
    <p:sldId id="277" r:id="rId4"/>
    <p:sldId id="314" r:id="rId5"/>
    <p:sldId id="347" r:id="rId6"/>
    <p:sldId id="424" r:id="rId7"/>
    <p:sldId id="425" r:id="rId8"/>
    <p:sldId id="313" r:id="rId9"/>
    <p:sldId id="426" r:id="rId10"/>
    <p:sldId id="427" r:id="rId11"/>
    <p:sldId id="316" r:id="rId12"/>
    <p:sldId id="317" r:id="rId13"/>
    <p:sldId id="420" r:id="rId14"/>
    <p:sldId id="421" r:id="rId15"/>
    <p:sldId id="422" r:id="rId16"/>
    <p:sldId id="423" r:id="rId17"/>
    <p:sldId id="318" r:id="rId18"/>
    <p:sldId id="429" r:id="rId19"/>
    <p:sldId id="428" r:id="rId20"/>
    <p:sldId id="430" r:id="rId21"/>
    <p:sldId id="320" r:id="rId22"/>
    <p:sldId id="319" r:id="rId23"/>
    <p:sldId id="32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C00000"/>
    <a:srgbClr val="003300"/>
    <a:srgbClr val="660033"/>
    <a:srgbClr val="800000"/>
    <a:srgbClr val="66330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3" autoAdjust="0"/>
    <p:restoredTop sz="93110" autoAdjust="0"/>
  </p:normalViewPr>
  <p:slideViewPr>
    <p:cSldViewPr>
      <p:cViewPr varScale="1">
        <p:scale>
          <a:sx n="64" d="100"/>
          <a:sy n="64" d="100"/>
        </p:scale>
        <p:origin x="43" y="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5D43E-74A5-45FA-8BBC-8A4AC84AEFFD}" type="datetimeFigureOut">
              <a:rPr lang="ru-RU" smtClean="0"/>
              <a:t>26.02.2023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DDFE1-EF62-4501-8485-88B90735B7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18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A3AA30-1BDF-4AD0-9F84-564D596FA5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1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4B41D-EE37-4776-B241-B73ACF1F6C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01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75F22E-1975-4FF0-9831-288425868B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225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E83E3-8910-43A2-A535-7C92D3FF5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37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78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F815D-BAFC-4019-95A9-FA5FBD2A694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97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BD9D1-60F1-4B1F-89D5-9B0B7976B7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65163-5609-43ED-95E5-149392A3E7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9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A3D15-2F3E-4638-B070-D1BAA579E5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12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F1A311-99DF-475F-8A7A-DDEDECA1C8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95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ACC130-D48B-4B16-BE6B-65C374721C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12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3820D1-4941-402F-B9CF-501CEB431A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49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969527-B382-47AF-8BE7-CBB897A6997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08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400" u="sng" dirty="0">
                <a:solidFill>
                  <a:srgbClr val="CC3300"/>
                </a:solidFill>
              </a:rPr>
              <a:t>Раздел </a:t>
            </a:r>
            <a:r>
              <a:rPr lang="en-US" sz="4400" u="sng" dirty="0">
                <a:solidFill>
                  <a:srgbClr val="CC3300"/>
                </a:solidFill>
              </a:rPr>
              <a:t>II</a:t>
            </a:r>
            <a:r>
              <a:rPr lang="ru-RU" sz="4400" u="sng" dirty="0" smtClean="0">
                <a:solidFill>
                  <a:srgbClr val="CC3300"/>
                </a:solidFill>
              </a:rPr>
              <a:t>.</a:t>
            </a:r>
            <a:r>
              <a:rPr lang="ru-RU" sz="4400" dirty="0" smtClean="0">
                <a:solidFill>
                  <a:srgbClr val="CC3300"/>
                </a:solidFill>
              </a:rPr>
              <a:t> </a:t>
            </a:r>
            <a:r>
              <a:rPr lang="ru-RU" sz="88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КОРМА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712788" indent="-620713" algn="l">
              <a:spcBef>
                <a:spcPct val="50000"/>
              </a:spcBef>
              <a:buAutoNum type="arabicPeriod"/>
              <a:defRPr/>
            </a:pPr>
            <a:r>
              <a:rPr lang="ru-RU" b="1" dirty="0" smtClean="0">
                <a:solidFill>
                  <a:srgbClr val="000099"/>
                </a:solidFill>
              </a:rPr>
              <a:t>КЛАССИФИКАЦИЯ КОРМОВ</a:t>
            </a:r>
          </a:p>
          <a:p>
            <a:pPr marL="712788" indent="-620713" algn="l">
              <a:spcBef>
                <a:spcPct val="50000"/>
              </a:spcBef>
              <a:buAutoNum type="arabicPeriod"/>
              <a:defRPr/>
            </a:pPr>
            <a:r>
              <a:rPr lang="ru-RU" b="1" dirty="0">
                <a:solidFill>
                  <a:srgbClr val="000099"/>
                </a:solidFill>
              </a:rPr>
              <a:t>Факторы, влияющие на состав и питательность кормов</a:t>
            </a:r>
            <a:endParaRPr lang="ru-RU" b="1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7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>
                <a:solidFill>
                  <a:srgbClr val="C00000"/>
                </a:solidFill>
              </a:rPr>
              <a:t>Побочные продукты пищевой промышленности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отходы мукомольного и крупяного производства </a:t>
            </a:r>
            <a:r>
              <a:rPr lang="ru-RU" dirty="0"/>
              <a:t>(отруби, кормовая мука, мельничная пыль);</a:t>
            </a:r>
          </a:p>
          <a:p>
            <a:r>
              <a:rPr lang="ru-RU" b="1" dirty="0">
                <a:solidFill>
                  <a:srgbClr val="C00000"/>
                </a:solidFill>
              </a:rPr>
              <a:t>отходы маслоэкстракционного производства </a:t>
            </a:r>
            <a:r>
              <a:rPr lang="ru-RU" dirty="0"/>
              <a:t>(жмыхи, шроты, шелуха, лузга, </a:t>
            </a:r>
            <a:r>
              <a:rPr lang="ru-RU" dirty="0" err="1"/>
              <a:t>фосфатидные</a:t>
            </a:r>
            <a:r>
              <a:rPr lang="ru-RU" dirty="0"/>
              <a:t> концентраты, </a:t>
            </a:r>
            <a:r>
              <a:rPr lang="ru-RU" dirty="0" smtClean="0"/>
              <a:t>саломас</a:t>
            </a:r>
            <a:r>
              <a:rPr lang="ru-RU" dirty="0"/>
              <a:t> – </a:t>
            </a:r>
            <a:r>
              <a:rPr lang="ru-RU" dirty="0" smtClean="0"/>
              <a:t>смесь </a:t>
            </a:r>
            <a:r>
              <a:rPr lang="ru-RU" dirty="0" err="1"/>
              <a:t>гидрогенезированных</a:t>
            </a:r>
            <a:r>
              <a:rPr lang="ru-RU" dirty="0"/>
              <a:t> растительных масел и жиров, </a:t>
            </a:r>
            <a:r>
              <a:rPr lang="ru-RU" dirty="0" err="1"/>
              <a:t>соапстоки</a:t>
            </a:r>
            <a:r>
              <a:rPr lang="ru-RU" dirty="0"/>
              <a:t> –пережиренные мыла после рафинации масла);</a:t>
            </a:r>
          </a:p>
          <a:p>
            <a:r>
              <a:rPr lang="ru-RU" b="1" dirty="0">
                <a:solidFill>
                  <a:srgbClr val="C00000"/>
                </a:solidFill>
              </a:rPr>
              <a:t>отходы пивоваренной и спиртовой промышленности </a:t>
            </a:r>
            <a:r>
              <a:rPr lang="ru-RU" dirty="0"/>
              <a:t>(барда. Солодовые ростки, пивная дробина, пивные дрожжи, фруктово-виноградные выжимки);</a:t>
            </a:r>
          </a:p>
          <a:p>
            <a:r>
              <a:rPr lang="ru-RU" b="1" dirty="0">
                <a:solidFill>
                  <a:srgbClr val="C00000"/>
                </a:solidFill>
              </a:rPr>
              <a:t>отходы сахарных заводов </a:t>
            </a:r>
            <a:r>
              <a:rPr lang="ru-RU" dirty="0"/>
              <a:t>(меласса, жом свекловичный свежий, сухой, кислый и аммонизированный);</a:t>
            </a:r>
          </a:p>
          <a:p>
            <a:r>
              <a:rPr lang="ru-RU" b="1" dirty="0">
                <a:solidFill>
                  <a:srgbClr val="C00000"/>
                </a:solidFill>
              </a:rPr>
              <a:t>отходы крахмалопаточного производств </a:t>
            </a:r>
            <a:r>
              <a:rPr lang="ru-RU" dirty="0"/>
              <a:t>(патока крахмальная, мезга, клейковина, </a:t>
            </a:r>
            <a:r>
              <a:rPr lang="ru-RU" dirty="0" smtClean="0"/>
              <a:t>гидрол – </a:t>
            </a:r>
            <a:r>
              <a:rPr lang="ru-RU" dirty="0"/>
              <a:t>отход получения глюкозы из крахмала);</a:t>
            </a:r>
          </a:p>
          <a:p>
            <a:r>
              <a:rPr lang="ru-RU" b="1" dirty="0">
                <a:solidFill>
                  <a:srgbClr val="C00000"/>
                </a:solidFill>
              </a:rPr>
              <a:t>отходы консервной промышленности</a:t>
            </a:r>
            <a:r>
              <a:rPr lang="ru-RU" dirty="0"/>
              <a:t> (фруктовые выжимки, очистки);</a:t>
            </a:r>
          </a:p>
          <a:p>
            <a:r>
              <a:rPr lang="ru-RU" b="1" dirty="0">
                <a:solidFill>
                  <a:srgbClr val="C00000"/>
                </a:solidFill>
              </a:rPr>
              <a:t>пищевые отходы</a:t>
            </a:r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84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553750"/>
            <a:ext cx="8229600" cy="5847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000099"/>
                </a:solidFill>
              </a:rPr>
              <a:t>Минеральные корма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wrap="square"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000099"/>
                </a:solidFill>
              </a:rPr>
              <a:t>Содержат в большом количестве один или несколько минеральных </a:t>
            </a:r>
            <a:r>
              <a:rPr lang="ru-RU" sz="2400" b="1" dirty="0" smtClean="0">
                <a:solidFill>
                  <a:srgbClr val="000099"/>
                </a:solidFill>
              </a:rPr>
              <a:t>элементов.</a:t>
            </a:r>
            <a:endParaRPr lang="ru-RU" sz="2400" b="1" dirty="0">
              <a:solidFill>
                <a:srgbClr val="000099"/>
              </a:solidFill>
            </a:endParaRPr>
          </a:p>
          <a:p>
            <a:pPr algn="ctr"/>
            <a:endParaRPr lang="ru-RU" sz="2400" b="1" spc="-45" dirty="0" smtClean="0"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spc="-45" dirty="0" smtClean="0">
                <a:ea typeface="Times New Roman" panose="02020603050405020304" pitchFamily="18" charset="0"/>
              </a:rPr>
              <a:t>Это фосфаты </a:t>
            </a:r>
            <a:r>
              <a:rPr lang="ru-RU" sz="2400" b="1" spc="-45" dirty="0">
                <a:ea typeface="Times New Roman" panose="02020603050405020304" pitchFamily="18" charset="0"/>
              </a:rPr>
              <a:t>кальция и натрия, </a:t>
            </a:r>
            <a:r>
              <a:rPr lang="ru-RU" sz="2400" b="1" spc="-40" dirty="0">
                <a:ea typeface="Times New Roman" panose="02020603050405020304" pitchFamily="18" charset="0"/>
              </a:rPr>
              <a:t>поваренная соль, мел, известняк, ракушечник, различные глины, вермикулит, соли микроэлементов, специально </a:t>
            </a:r>
            <a:r>
              <a:rPr lang="ru-RU" sz="2400" b="1" spc="-50" dirty="0">
                <a:ea typeface="Times New Roman" panose="02020603050405020304" pitchFamily="18" charset="0"/>
              </a:rPr>
              <a:t>приготовленные многокомпонентные брикеты и блок-лизунцы и др.</a:t>
            </a:r>
            <a:endParaRPr lang="ru-RU" sz="24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7" name="Text Box 6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</a:rPr>
              <a:t>Протеиновые добавки и содержащие биологически активные вещества</a:t>
            </a:r>
          </a:p>
        </p:txBody>
      </p:sp>
      <p:sp>
        <p:nvSpPr>
          <p:cNvPr id="8" name="Text Box 7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660033"/>
                </a:solidFill>
              </a:rPr>
              <a:t>Кормовые дрожжи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660033"/>
                </a:solidFill>
              </a:rPr>
              <a:t>Микробные биомассы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 err="1">
                <a:solidFill>
                  <a:srgbClr val="660033"/>
                </a:solidFill>
              </a:rPr>
              <a:t>Белково</a:t>
            </a:r>
            <a:r>
              <a:rPr lang="ru-RU" b="1" dirty="0">
                <a:solidFill>
                  <a:srgbClr val="660033"/>
                </a:solidFill>
              </a:rPr>
              <a:t>-витаминные концентраты (БВК)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660033"/>
                </a:solidFill>
              </a:rPr>
              <a:t>Синтетические аминокислоты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660033"/>
                </a:solidFill>
              </a:rPr>
              <a:t>Витаминные препараты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660033"/>
                </a:solidFill>
              </a:rPr>
              <a:t>Ферменты</a:t>
            </a:r>
          </a:p>
          <a:p>
            <a:pPr eaLnBrk="1" hangingPunct="1">
              <a:spcBef>
                <a:spcPct val="50000"/>
              </a:spcBef>
            </a:pPr>
            <a:r>
              <a:rPr lang="ru-RU" b="1" dirty="0" err="1">
                <a:solidFill>
                  <a:srgbClr val="660033"/>
                </a:solidFill>
              </a:rPr>
              <a:t>Гормоноподобные</a:t>
            </a:r>
            <a:r>
              <a:rPr lang="ru-RU" b="1" dirty="0">
                <a:solidFill>
                  <a:srgbClr val="660033"/>
                </a:solidFill>
              </a:rPr>
              <a:t> препараты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Продукты микробиологической промышленности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различные виды </a:t>
            </a:r>
            <a:r>
              <a:rPr lang="ru-RU" b="1" dirty="0" smtClean="0">
                <a:solidFill>
                  <a:srgbClr val="C00000"/>
                </a:solidFill>
              </a:rPr>
              <a:t>кормовых дрожжей</a:t>
            </a:r>
            <a:r>
              <a:rPr lang="ru-RU" dirty="0" smtClean="0"/>
              <a:t> (</a:t>
            </a:r>
            <a:r>
              <a:rPr lang="ru-RU" dirty="0" err="1" smtClean="0"/>
              <a:t>паприн</a:t>
            </a:r>
            <a:r>
              <a:rPr lang="ru-RU" dirty="0" smtClean="0"/>
              <a:t>, </a:t>
            </a:r>
            <a:r>
              <a:rPr lang="ru-RU" dirty="0" err="1" smtClean="0"/>
              <a:t>меприн</a:t>
            </a:r>
            <a:r>
              <a:rPr lang="ru-RU" dirty="0" smtClean="0"/>
              <a:t>, </a:t>
            </a:r>
            <a:r>
              <a:rPr lang="ru-RU" dirty="0" err="1" smtClean="0"/>
              <a:t>эприн</a:t>
            </a:r>
            <a:r>
              <a:rPr lang="ru-RU" dirty="0" smtClean="0"/>
              <a:t>, </a:t>
            </a:r>
            <a:r>
              <a:rPr lang="ru-RU" dirty="0" err="1" smtClean="0"/>
              <a:t>гаприн</a:t>
            </a:r>
            <a:r>
              <a:rPr lang="ru-RU" dirty="0" smtClean="0"/>
              <a:t>, кормовые гидролизные);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аминокислоты</a:t>
            </a:r>
            <a:r>
              <a:rPr lang="ru-RU" dirty="0" smtClean="0"/>
              <a:t> (ККЛ, кормовой концентрат метионина, триптофана, </a:t>
            </a:r>
            <a:r>
              <a:rPr lang="en-US" dirty="0" smtClean="0"/>
              <a:t>L</a:t>
            </a:r>
            <a:r>
              <a:rPr lang="ru-RU" dirty="0" smtClean="0"/>
              <a:t>-лизин кормовой и т. д.),</a:t>
            </a:r>
          </a:p>
          <a:p>
            <a:r>
              <a:rPr lang="ru-RU" dirty="0" smtClean="0"/>
              <a:t>препараты </a:t>
            </a:r>
            <a:r>
              <a:rPr lang="ru-RU" b="1" dirty="0" smtClean="0">
                <a:solidFill>
                  <a:srgbClr val="C00000"/>
                </a:solidFill>
              </a:rPr>
              <a:t>витаминов</a:t>
            </a:r>
            <a:r>
              <a:rPr lang="ru-RU" dirty="0" smtClean="0"/>
              <a:t> (</a:t>
            </a:r>
            <a:r>
              <a:rPr lang="ru-RU" dirty="0" err="1" smtClean="0"/>
              <a:t>аевит</a:t>
            </a:r>
            <a:r>
              <a:rPr lang="ru-RU" dirty="0" smtClean="0"/>
              <a:t>, </a:t>
            </a:r>
            <a:r>
              <a:rPr lang="ru-RU" dirty="0" err="1" smtClean="0"/>
              <a:t>тривит</a:t>
            </a:r>
            <a:r>
              <a:rPr lang="ru-RU" dirty="0" smtClean="0"/>
              <a:t>, </a:t>
            </a:r>
            <a:r>
              <a:rPr lang="ru-RU" dirty="0" err="1" smtClean="0"/>
              <a:t>тетравит</a:t>
            </a:r>
            <a:r>
              <a:rPr lang="ru-RU" dirty="0" smtClean="0"/>
              <a:t>, </a:t>
            </a:r>
            <a:r>
              <a:rPr lang="ru-RU" dirty="0" err="1" smtClean="0"/>
              <a:t>викасол</a:t>
            </a:r>
            <a:r>
              <a:rPr lang="ru-RU" dirty="0" smtClean="0"/>
              <a:t>, </a:t>
            </a:r>
            <a:r>
              <a:rPr lang="ru-RU" dirty="0" err="1" smtClean="0"/>
              <a:t>видеин</a:t>
            </a:r>
            <a:r>
              <a:rPr lang="ru-RU" dirty="0" smtClean="0"/>
              <a:t> и т.д.),</a:t>
            </a:r>
          </a:p>
          <a:p>
            <a:r>
              <a:rPr lang="ru-RU" dirty="0" smtClean="0"/>
              <a:t>препараты </a:t>
            </a:r>
            <a:r>
              <a:rPr lang="ru-RU" b="1" dirty="0" smtClean="0">
                <a:solidFill>
                  <a:srgbClr val="C00000"/>
                </a:solidFill>
              </a:rPr>
              <a:t>антибиотиков</a:t>
            </a:r>
            <a:r>
              <a:rPr lang="ru-RU" dirty="0" smtClean="0"/>
              <a:t> (</a:t>
            </a:r>
            <a:r>
              <a:rPr lang="ru-RU" dirty="0" err="1" smtClean="0"/>
              <a:t>бацитрацин</a:t>
            </a:r>
            <a:r>
              <a:rPr lang="ru-RU" dirty="0" smtClean="0"/>
              <a:t>, </a:t>
            </a:r>
            <a:r>
              <a:rPr lang="ru-RU" dirty="0" err="1" smtClean="0"/>
              <a:t>гризин</a:t>
            </a:r>
            <a:r>
              <a:rPr lang="ru-RU" dirty="0" smtClean="0"/>
              <a:t>, </a:t>
            </a:r>
            <a:r>
              <a:rPr lang="ru-RU" dirty="0" err="1" smtClean="0"/>
              <a:t>флавомицин</a:t>
            </a:r>
            <a:r>
              <a:rPr lang="ru-RU" dirty="0" smtClean="0"/>
              <a:t>, </a:t>
            </a:r>
            <a:r>
              <a:rPr lang="ru-RU" dirty="0" err="1" smtClean="0"/>
              <a:t>витамицин</a:t>
            </a:r>
            <a:r>
              <a:rPr lang="ru-RU" dirty="0" smtClean="0"/>
              <a:t>), 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пробиотики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бифинорм</a:t>
            </a:r>
            <a:r>
              <a:rPr lang="ru-RU" dirty="0" smtClean="0"/>
              <a:t>, </a:t>
            </a:r>
            <a:r>
              <a:rPr lang="ru-RU" dirty="0" err="1" smtClean="0"/>
              <a:t>фитобактерин</a:t>
            </a:r>
            <a:r>
              <a:rPr lang="ru-RU" dirty="0" smtClean="0"/>
              <a:t>, </a:t>
            </a:r>
            <a:r>
              <a:rPr lang="ru-RU" dirty="0" err="1" smtClean="0"/>
              <a:t>бифидумбактерин</a:t>
            </a:r>
            <a:r>
              <a:rPr lang="ru-RU" dirty="0" smtClean="0"/>
              <a:t>, </a:t>
            </a:r>
            <a:r>
              <a:rPr lang="ru-RU" dirty="0" err="1" smtClean="0"/>
              <a:t>лактоферон</a:t>
            </a:r>
            <a:r>
              <a:rPr lang="ru-RU" dirty="0" smtClean="0"/>
              <a:t>), </a:t>
            </a:r>
            <a:r>
              <a:rPr lang="ru-RU" b="1" dirty="0" err="1" smtClean="0">
                <a:solidFill>
                  <a:srgbClr val="C00000"/>
                </a:solidFill>
              </a:rPr>
              <a:t>пребиотики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рекицен</a:t>
            </a:r>
            <a:r>
              <a:rPr lang="ru-RU" dirty="0" smtClean="0"/>
              <a:t>, </a:t>
            </a:r>
            <a:r>
              <a:rPr lang="ru-RU" dirty="0" err="1" smtClean="0"/>
              <a:t>октафлор</a:t>
            </a:r>
            <a:r>
              <a:rPr lang="ru-RU" dirty="0" smtClean="0"/>
              <a:t>), </a:t>
            </a:r>
            <a:r>
              <a:rPr lang="ru-RU" b="1" dirty="0" err="1" smtClean="0">
                <a:solidFill>
                  <a:srgbClr val="C00000"/>
                </a:solidFill>
              </a:rPr>
              <a:t>симбиотики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C00000"/>
                </a:solidFill>
              </a:rPr>
              <a:t>ферменты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авизим</a:t>
            </a:r>
            <a:r>
              <a:rPr lang="ru-RU" dirty="0" smtClean="0"/>
              <a:t>, </a:t>
            </a:r>
            <a:r>
              <a:rPr lang="ru-RU" dirty="0" err="1" smtClean="0"/>
              <a:t>натуфос</a:t>
            </a:r>
            <a:r>
              <a:rPr lang="ru-RU" dirty="0" smtClean="0"/>
              <a:t>, </a:t>
            </a:r>
            <a:r>
              <a:rPr lang="ru-RU" dirty="0" err="1" smtClean="0"/>
              <a:t>эконаза</a:t>
            </a:r>
            <a:r>
              <a:rPr lang="ru-RU" dirty="0" smtClean="0"/>
              <a:t>) 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гидролизаты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(целлюлоза, лигнин, пектиновые вещества, </a:t>
            </a:r>
            <a:r>
              <a:rPr lang="ru-RU" dirty="0" err="1" smtClean="0"/>
              <a:t>ксиланы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древесная резина, сахар кормовой гидролизный –древесная гидролизная меласса, коллагены, кератины.) и др.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43777-3803-4D30-98B0-1959B681DB9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45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Продукты химического синтеза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азотсодержащие вещества</a:t>
            </a:r>
            <a:r>
              <a:rPr lang="ru-RU" dirty="0" smtClean="0"/>
              <a:t> (мочевина и фосфаты аммония, аммиачная вода),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аминокислоты, микроэлементы, витамины</a:t>
            </a:r>
            <a:r>
              <a:rPr lang="ru-RU" dirty="0" smtClean="0"/>
              <a:t>,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профилактические и лечебные препараты</a:t>
            </a:r>
            <a:r>
              <a:rPr lang="ru-RU" dirty="0" smtClean="0"/>
              <a:t> (сульфаниламидные и </a:t>
            </a:r>
            <a:r>
              <a:rPr lang="ru-RU" dirty="0" err="1" smtClean="0"/>
              <a:t>нитрофурановые</a:t>
            </a:r>
            <a:r>
              <a:rPr lang="ru-RU" dirty="0" smtClean="0"/>
              <a:t> препараты, </a:t>
            </a:r>
            <a:r>
              <a:rPr lang="ru-RU" dirty="0" err="1" smtClean="0"/>
              <a:t>противопротозойные</a:t>
            </a:r>
            <a:r>
              <a:rPr lang="ru-RU" dirty="0" smtClean="0"/>
              <a:t> препараты),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консерванты</a:t>
            </a:r>
            <a:r>
              <a:rPr lang="ru-RU" dirty="0" smtClean="0"/>
              <a:t> (органические кислоты, </a:t>
            </a:r>
            <a:r>
              <a:rPr lang="ru-RU" dirty="0" err="1" smtClean="0"/>
              <a:t>биотроф</a:t>
            </a:r>
            <a:r>
              <a:rPr lang="ru-RU" dirty="0" smtClean="0"/>
              <a:t>),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сорбенты</a:t>
            </a:r>
            <a:r>
              <a:rPr lang="ru-RU" dirty="0" smtClean="0"/>
              <a:t> (</a:t>
            </a:r>
            <a:r>
              <a:rPr lang="ru-RU" dirty="0" err="1" smtClean="0"/>
              <a:t>микосорб</a:t>
            </a:r>
            <a:r>
              <a:rPr lang="ru-RU" dirty="0" smtClean="0"/>
              <a:t>, </a:t>
            </a:r>
            <a:r>
              <a:rPr lang="ru-RU" dirty="0" err="1" smtClean="0"/>
              <a:t>энтеросорбент</a:t>
            </a:r>
            <a:r>
              <a:rPr lang="ru-RU" dirty="0" smtClean="0"/>
              <a:t> – В),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антиоксиданты</a:t>
            </a:r>
            <a:r>
              <a:rPr lang="ru-RU" dirty="0" smtClean="0"/>
              <a:t> (</a:t>
            </a:r>
            <a:r>
              <a:rPr lang="ru-RU" dirty="0" err="1" smtClean="0"/>
              <a:t>фосфатиды</a:t>
            </a:r>
            <a:r>
              <a:rPr lang="ru-RU" dirty="0" smtClean="0"/>
              <a:t>, </a:t>
            </a:r>
            <a:r>
              <a:rPr lang="ru-RU" dirty="0" err="1" smtClean="0"/>
              <a:t>оксихинолин</a:t>
            </a:r>
            <a:r>
              <a:rPr lang="ru-RU" dirty="0" smtClean="0"/>
              <a:t>) и др.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43777-3803-4D30-98B0-1959B681DB9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2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Роль биологически активных добавок (БАД)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коррекция </a:t>
            </a:r>
            <a:r>
              <a:rPr lang="ru-RU" dirty="0"/>
              <a:t>питания животных;</a:t>
            </a:r>
          </a:p>
          <a:p>
            <a:r>
              <a:rPr lang="ru-RU" dirty="0" smtClean="0"/>
              <a:t>повышение </a:t>
            </a:r>
            <a:r>
              <a:rPr lang="ru-RU" dirty="0"/>
              <a:t>усвоения корма;</a:t>
            </a:r>
          </a:p>
          <a:p>
            <a:r>
              <a:rPr lang="ru-RU" dirty="0" smtClean="0"/>
              <a:t>направленное </a:t>
            </a:r>
            <a:r>
              <a:rPr lang="ru-RU" dirty="0"/>
              <a:t>изменение метаболизма веществ;</a:t>
            </a:r>
          </a:p>
          <a:p>
            <a:r>
              <a:rPr lang="ru-RU" dirty="0" smtClean="0"/>
              <a:t>связывание </a:t>
            </a:r>
            <a:r>
              <a:rPr lang="ru-RU" dirty="0"/>
              <a:t>и элиминация чужеродных и токсических веществ;</a:t>
            </a:r>
          </a:p>
          <a:p>
            <a:r>
              <a:rPr lang="ru-RU" dirty="0" smtClean="0"/>
              <a:t>повышение </a:t>
            </a:r>
            <a:r>
              <a:rPr lang="ru-RU" dirty="0"/>
              <a:t>устойчивости организма к неблагоприятным факторам среды;</a:t>
            </a:r>
          </a:p>
          <a:p>
            <a:r>
              <a:rPr lang="ru-RU" dirty="0" smtClean="0"/>
              <a:t>регуляция </a:t>
            </a:r>
            <a:r>
              <a:rPr lang="ru-RU" dirty="0"/>
              <a:t>функции отдельных органов и систем;</a:t>
            </a:r>
          </a:p>
          <a:p>
            <a:r>
              <a:rPr lang="ru-RU" dirty="0" smtClean="0"/>
              <a:t>регуляция </a:t>
            </a:r>
            <a:r>
              <a:rPr lang="ru-RU" dirty="0" err="1"/>
              <a:t>микробиоценозов</a:t>
            </a:r>
            <a:r>
              <a:rPr lang="ru-RU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5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кормовых добавок в странах ЕС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Технические добавки, действующие непосредственно на корм (органические кислоты);</a:t>
            </a:r>
          </a:p>
          <a:p>
            <a:r>
              <a:rPr lang="ru-RU" dirty="0" smtClean="0"/>
              <a:t>Сенсорные добавки, влияющие на </a:t>
            </a:r>
            <a:r>
              <a:rPr lang="ru-RU" dirty="0" err="1" smtClean="0"/>
              <a:t>поедаемость</a:t>
            </a:r>
            <a:r>
              <a:rPr lang="ru-RU" dirty="0" smtClean="0"/>
              <a:t> корма (</a:t>
            </a:r>
            <a:r>
              <a:rPr lang="ru-RU" dirty="0" err="1" smtClean="0"/>
              <a:t>ароматизаторы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Питательные добавки, балансирующие рацион по витаминам, минеральным веществам и т.д.;</a:t>
            </a:r>
          </a:p>
          <a:p>
            <a:r>
              <a:rPr lang="ru-RU" dirty="0" smtClean="0"/>
              <a:t>Зоотехнические добавки, улучшающие использование питательных веществ корма (ферменты);</a:t>
            </a:r>
          </a:p>
          <a:p>
            <a:r>
              <a:rPr lang="ru-RU" dirty="0" err="1" smtClean="0"/>
              <a:t>Противопротозойные</a:t>
            </a:r>
            <a:r>
              <a:rPr lang="ru-RU" dirty="0" smtClean="0"/>
              <a:t> препараты (</a:t>
            </a:r>
            <a:r>
              <a:rPr lang="ru-RU" dirty="0" err="1" smtClean="0"/>
              <a:t>кокцидиостатики</a:t>
            </a:r>
            <a:r>
              <a:rPr lang="ru-RU" dirty="0" smtClean="0"/>
              <a:t>).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43777-3803-4D30-98B0-1959B681DB91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6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50825" y="115888"/>
            <a:ext cx="8713788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Факторы, влияющие на состав и питательность кормов</a:t>
            </a:r>
          </a:p>
          <a:p>
            <a:pPr eaLnBrk="1" hangingPunct="1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FF0000"/>
                </a:solidFill>
              </a:rPr>
              <a:t>1.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</a:rPr>
              <a:t>Почвенные условия</a:t>
            </a:r>
          </a:p>
          <a:p>
            <a:pPr eaLnBrk="1" hangingPunct="1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3300"/>
                </a:solidFill>
              </a:rPr>
              <a:t>состав почвы </a:t>
            </a:r>
            <a:r>
              <a:rPr lang="ru-RU" b="1" dirty="0" smtClean="0">
                <a:solidFill>
                  <a:srgbClr val="003300"/>
                </a:solidFill>
                <a:latin typeface="Cambria Math"/>
                <a:ea typeface="Cambria Math"/>
              </a:rPr>
              <a:t>→</a:t>
            </a:r>
            <a:r>
              <a:rPr lang="ru-RU" b="1" dirty="0" smtClean="0">
                <a:solidFill>
                  <a:srgbClr val="003300"/>
                </a:solidFill>
              </a:rPr>
              <a:t> растение </a:t>
            </a:r>
            <a:r>
              <a:rPr lang="ru-RU" b="1" dirty="0" smtClean="0">
                <a:solidFill>
                  <a:srgbClr val="003300"/>
                </a:solidFill>
                <a:latin typeface="Cambria Math"/>
                <a:ea typeface="Cambria Math"/>
              </a:rPr>
              <a:t>→</a:t>
            </a:r>
            <a:r>
              <a:rPr lang="ru-RU" b="1" dirty="0" smtClean="0">
                <a:solidFill>
                  <a:srgbClr val="003300"/>
                </a:solidFill>
              </a:rPr>
              <a:t> животное </a:t>
            </a:r>
            <a:endParaRPr lang="ru-RU" b="1" dirty="0">
              <a:solidFill>
                <a:srgbClr val="003300"/>
              </a:solidFill>
            </a:endParaRPr>
          </a:p>
          <a:p>
            <a:pPr eaLnBrk="1" hangingPunct="1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FF0000"/>
                </a:solidFill>
              </a:rPr>
              <a:t>2.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</a:rPr>
              <a:t>Климатические условия</a:t>
            </a:r>
          </a:p>
          <a:p>
            <a:pPr eaLnBrk="1" hangingPunct="1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003300"/>
                </a:solidFill>
              </a:rPr>
              <a:t> зерно ржи, выращенное в Ленинградской области протеина содержит </a:t>
            </a:r>
            <a:r>
              <a:rPr lang="ru-RU" b="1" dirty="0" smtClean="0">
                <a:solidFill>
                  <a:srgbClr val="FF0000"/>
                </a:solidFill>
              </a:rPr>
              <a:t>10,0 %</a:t>
            </a:r>
            <a:r>
              <a:rPr lang="ru-RU" b="1" dirty="0" smtClean="0">
                <a:solidFill>
                  <a:schemeClr val="accent2"/>
                </a:solidFill>
              </a:rPr>
              <a:t>,</a:t>
            </a:r>
            <a:r>
              <a:rPr lang="ru-RU" b="1" dirty="0" smtClean="0">
                <a:solidFill>
                  <a:srgbClr val="CC3300"/>
                </a:solidFill>
              </a:rPr>
              <a:t> </a:t>
            </a:r>
            <a:r>
              <a:rPr lang="ru-RU" b="1" dirty="0">
                <a:solidFill>
                  <a:srgbClr val="003300"/>
                </a:solidFill>
              </a:rPr>
              <a:t>в Одесской области </a:t>
            </a:r>
            <a:r>
              <a:rPr lang="ru-RU" b="1" dirty="0">
                <a:solidFill>
                  <a:srgbClr val="FF0000"/>
                </a:solidFill>
              </a:rPr>
              <a:t>– 18,5 %</a:t>
            </a:r>
          </a:p>
          <a:p>
            <a:pPr eaLnBrk="1" hangingPunct="1"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FF0000"/>
                </a:solidFill>
              </a:rPr>
              <a:t>3.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</a:rPr>
              <a:t>Удобрения </a:t>
            </a:r>
            <a:endParaRPr lang="ru-RU" b="1" dirty="0" smtClean="0"/>
          </a:p>
        </p:txBody>
      </p:sp>
      <p:graphicFrame>
        <p:nvGraphicFramePr>
          <p:cNvPr id="88120" name="Group 5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131014248"/>
              </p:ext>
            </p:extLst>
          </p:nvPr>
        </p:nvGraphicFramePr>
        <p:xfrm>
          <a:off x="685802" y="3860801"/>
          <a:ext cx="7770813" cy="2517850"/>
        </p:xfrm>
        <a:graphic>
          <a:graphicData uri="http://schemas.openxmlformats.org/drawingml/2006/table">
            <a:tbl>
              <a:tblPr/>
              <a:tblGrid>
                <a:gridCol w="3094038"/>
                <a:gridCol w="1558925"/>
                <a:gridCol w="1558925"/>
                <a:gridCol w="1558925"/>
              </a:tblGrid>
              <a:tr h="7011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Показатели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без удобрения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60 кг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120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кг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Урожай, </a:t>
                      </a:r>
                      <a:r>
                        <a:rPr lang="ru-RU" sz="2000" b="1" kern="12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ц</a:t>
                      </a: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/га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165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13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Процент протеина в сухом веществе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1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Сбор сырого протеина, </a:t>
                      </a:r>
                      <a:r>
                        <a:rPr lang="ru-RU" sz="2000" b="1" kern="12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ц</a:t>
                      </a: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/га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E83E3-8910-43A2-A535-7C92D3FF5FCA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2. Факторы, влияющие на состав и питательность кормов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E83E3-8910-43A2-A535-7C92D3FF5FCA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94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Clr>
                <a:srgbClr val="FF3300"/>
              </a:buClr>
              <a:buNone/>
              <a:defRPr/>
            </a:pPr>
            <a:r>
              <a:rPr lang="ru-RU" b="1" dirty="0">
                <a:solidFill>
                  <a:srgbClr val="FF0000"/>
                </a:solidFill>
              </a:rPr>
              <a:t>1.</a:t>
            </a:r>
            <a:r>
              <a:rPr lang="ru-RU" b="1" dirty="0"/>
              <a:t> </a:t>
            </a:r>
            <a:r>
              <a:rPr lang="ru-RU" b="1" dirty="0">
                <a:solidFill>
                  <a:srgbClr val="000099"/>
                </a:solidFill>
              </a:rPr>
              <a:t>Почвенные условия</a:t>
            </a:r>
          </a:p>
          <a:p>
            <a:pPr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/>
              <a:t> </a:t>
            </a:r>
            <a:r>
              <a:rPr lang="ru-RU" b="1" dirty="0" smtClean="0">
                <a:solidFill>
                  <a:srgbClr val="003300"/>
                </a:solidFill>
              </a:rPr>
              <a:t>состав </a:t>
            </a:r>
            <a:r>
              <a:rPr lang="ru-RU" b="1" dirty="0">
                <a:solidFill>
                  <a:srgbClr val="003300"/>
                </a:solidFill>
              </a:rPr>
              <a:t>почвы </a:t>
            </a:r>
            <a:r>
              <a:rPr lang="ru-RU" b="1" dirty="0">
                <a:solidFill>
                  <a:srgbClr val="003300"/>
                </a:solidFill>
                <a:latin typeface="Cambria Math"/>
                <a:ea typeface="Cambria Math"/>
              </a:rPr>
              <a:t>→</a:t>
            </a:r>
            <a:r>
              <a:rPr lang="ru-RU" b="1" dirty="0">
                <a:solidFill>
                  <a:srgbClr val="003300"/>
                </a:solidFill>
              </a:rPr>
              <a:t> растение </a:t>
            </a:r>
            <a:r>
              <a:rPr lang="ru-RU" b="1" dirty="0">
                <a:solidFill>
                  <a:srgbClr val="003300"/>
                </a:solidFill>
                <a:latin typeface="Cambria Math"/>
                <a:ea typeface="Cambria Math"/>
              </a:rPr>
              <a:t>→</a:t>
            </a:r>
            <a:r>
              <a:rPr lang="ru-RU" b="1" dirty="0">
                <a:solidFill>
                  <a:srgbClr val="003300"/>
                </a:solidFill>
              </a:rPr>
              <a:t> животное </a:t>
            </a:r>
          </a:p>
          <a:p>
            <a:pPr marL="0" indent="0">
              <a:spcBef>
                <a:spcPct val="50000"/>
              </a:spcBef>
              <a:buClr>
                <a:srgbClr val="FF3300"/>
              </a:buClr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2.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</a:rPr>
              <a:t>Климатические </a:t>
            </a:r>
            <a:r>
              <a:rPr lang="ru-RU" b="1" dirty="0">
                <a:solidFill>
                  <a:srgbClr val="000099"/>
                </a:solidFill>
              </a:rPr>
              <a:t>условия</a:t>
            </a:r>
          </a:p>
          <a:p>
            <a:pPr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>
                <a:solidFill>
                  <a:srgbClr val="003300"/>
                </a:solidFill>
              </a:rPr>
              <a:t> зерно ржи, выращенное в Ленинградской области протеина содержит </a:t>
            </a:r>
            <a:r>
              <a:rPr lang="ru-RU" b="1" dirty="0">
                <a:solidFill>
                  <a:srgbClr val="FF0000"/>
                </a:solidFill>
              </a:rPr>
              <a:t>10,0 %</a:t>
            </a:r>
            <a:r>
              <a:rPr lang="ru-RU" b="1" dirty="0">
                <a:solidFill>
                  <a:schemeClr val="accent2"/>
                </a:solidFill>
              </a:rPr>
              <a:t>,</a:t>
            </a:r>
            <a:r>
              <a:rPr lang="ru-RU" b="1" dirty="0">
                <a:solidFill>
                  <a:srgbClr val="CC3300"/>
                </a:solidFill>
              </a:rPr>
              <a:t> </a:t>
            </a:r>
            <a:r>
              <a:rPr lang="ru-RU" b="1" dirty="0">
                <a:solidFill>
                  <a:srgbClr val="003300"/>
                </a:solidFill>
              </a:rPr>
              <a:t>в Одесской области </a:t>
            </a:r>
            <a:r>
              <a:rPr lang="ru-RU" b="1" dirty="0">
                <a:solidFill>
                  <a:srgbClr val="FF0000"/>
                </a:solidFill>
              </a:rPr>
              <a:t>– 18,5 </a:t>
            </a:r>
            <a:r>
              <a:rPr lang="ru-RU" b="1" dirty="0" smtClean="0">
                <a:solidFill>
                  <a:srgbClr val="FF0000"/>
                </a:solidFill>
              </a:rPr>
              <a:t>%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6E83E3-8910-43A2-A535-7C92D3FF5FCA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36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85000" lnSpcReduction="20000"/>
          </a:bodyPr>
          <a:lstStyle/>
          <a:p>
            <a:pPr marL="45720" indent="0" algn="just">
              <a:spcBef>
                <a:spcPct val="50000"/>
              </a:spcBef>
              <a:buNone/>
              <a:defRPr/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Кормами</a:t>
            </a:r>
            <a:r>
              <a:rPr lang="ru-RU" b="1" dirty="0"/>
              <a:t> </a:t>
            </a:r>
            <a:r>
              <a:rPr lang="ru-RU" b="1" dirty="0">
                <a:solidFill>
                  <a:srgbClr val="000099"/>
                </a:solidFill>
              </a:rPr>
              <a:t>называют все продукты растительного, животного, микробного происхождения, а также и минеральные подкормки, которые при скармливании обеспечивают проявление нормальных физиологических функций животных и высокое качество получаемой от них продукции.</a:t>
            </a:r>
          </a:p>
          <a:p>
            <a:pPr marL="45720" indent="0" algn="ctr">
              <a:spcBef>
                <a:spcPct val="50000"/>
              </a:spcBef>
              <a:buNone/>
              <a:defRPr/>
            </a:pPr>
            <a:endParaRPr lang="ru-RU" b="1" dirty="0"/>
          </a:p>
          <a:p>
            <a:pPr marL="45720" indent="0">
              <a:spcBef>
                <a:spcPct val="50000"/>
              </a:spcBef>
              <a:buNone/>
              <a:defRPr/>
            </a:pPr>
            <a:r>
              <a:rPr lang="ru-RU" b="1" dirty="0">
                <a:solidFill>
                  <a:srgbClr val="000099"/>
                </a:solidFill>
              </a:rPr>
              <a:t>Под</a:t>
            </a:r>
            <a:r>
              <a:rPr lang="ru-RU" b="1" dirty="0">
                <a:solidFill>
                  <a:srgbClr val="FF33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кормовыми добавками </a:t>
            </a:r>
            <a:r>
              <a:rPr lang="ru-RU" b="1" dirty="0">
                <a:solidFill>
                  <a:srgbClr val="000099"/>
                </a:solidFill>
              </a:rPr>
              <a:t>понимают любые добавки к рациону, регулирующие количество и соотношение в нем питательных и биологически активных веществ, а также обеспечивающие здоровье и наивысшую продуктивность </a:t>
            </a:r>
            <a:r>
              <a:rPr lang="ru-RU" b="1" dirty="0" smtClean="0">
                <a:solidFill>
                  <a:srgbClr val="000099"/>
                </a:solidFill>
              </a:rPr>
              <a:t>животных.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ru-RU" sz="4000" b="1" dirty="0">
                <a:solidFill>
                  <a:srgbClr val="FF0000"/>
                </a:solidFill>
              </a:rPr>
              <a:t>3.</a:t>
            </a:r>
            <a:r>
              <a:rPr lang="ru-RU" sz="4000" b="1" dirty="0">
                <a:solidFill>
                  <a:prstClr val="black"/>
                </a:solidFill>
              </a:rPr>
              <a:t> </a:t>
            </a:r>
            <a:r>
              <a:rPr lang="ru-RU" sz="4000" b="1" dirty="0">
                <a:solidFill>
                  <a:srgbClr val="000099"/>
                </a:solidFill>
              </a:rPr>
              <a:t>Удобрения </a:t>
            </a:r>
            <a:endParaRPr lang="ru-RU" sz="4000" b="1" dirty="0">
              <a:solidFill>
                <a:prstClr val="black"/>
              </a:solidFill>
            </a:endParaRPr>
          </a:p>
        </p:txBody>
      </p:sp>
      <p:graphicFrame>
        <p:nvGraphicFramePr>
          <p:cNvPr id="7" name="Group 5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654687"/>
              </p:ext>
            </p:extLst>
          </p:nvPr>
        </p:nvGraphicFramePr>
        <p:xfrm>
          <a:off x="457200" y="1600200"/>
          <a:ext cx="8229276" cy="2278918"/>
        </p:xfrm>
        <a:graphic>
          <a:graphicData uri="http://schemas.openxmlformats.org/drawingml/2006/table">
            <a:tbl>
              <a:tblPr/>
              <a:tblGrid>
                <a:gridCol w="3450735"/>
                <a:gridCol w="1592847"/>
                <a:gridCol w="1592847"/>
                <a:gridCol w="1592847"/>
              </a:tblGrid>
              <a:tr h="4805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Показатели</a:t>
                      </a:r>
                    </a:p>
                  </a:txBody>
                  <a:tcPr marL="91741" marR="91741"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без удобрения 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60 кг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120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кг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N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Урожай, </a:t>
                      </a:r>
                      <a:r>
                        <a:rPr lang="ru-RU" sz="2000" b="1" kern="1200" dirty="0" err="1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ц</a:t>
                      </a: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/га</a:t>
                      </a:r>
                    </a:p>
                  </a:txBody>
                  <a:tcPr marL="91741" marR="91741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165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88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Процент протеина в сухом веществе</a:t>
                      </a:r>
                    </a:p>
                  </a:txBody>
                  <a:tcPr marL="91741" marR="91741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05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Сбор сырого протеина</a:t>
                      </a:r>
                      <a:r>
                        <a:rPr lang="ru-RU" sz="2000" b="1" kern="120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, ц/га</a:t>
                      </a:r>
                      <a:endParaRPr lang="ru-RU" sz="2000" b="1" kern="1200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91741" marR="91741"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91741" marR="91741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BD9D1-60F1-4B1F-89D5-9B0B7976B77B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1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3300"/>
              </a:buClr>
            </a:pPr>
            <a:r>
              <a:rPr lang="ru-RU" b="1" dirty="0">
                <a:solidFill>
                  <a:srgbClr val="FF0000"/>
                </a:solidFill>
              </a:rPr>
              <a:t>4.</a:t>
            </a:r>
            <a:r>
              <a:rPr lang="ru-RU" b="1" dirty="0"/>
              <a:t> </a:t>
            </a:r>
            <a:r>
              <a:rPr lang="ru-RU" b="1" dirty="0">
                <a:solidFill>
                  <a:srgbClr val="000099"/>
                </a:solidFill>
              </a:rPr>
              <a:t>Видовые и сортовые особенности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BD9D1-60F1-4B1F-89D5-9B0B7976B77B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  <p:graphicFrame>
        <p:nvGraphicFramePr>
          <p:cNvPr id="90378" name="Group 26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51122739"/>
              </p:ext>
            </p:extLst>
          </p:nvPr>
        </p:nvGraphicFramePr>
        <p:xfrm>
          <a:off x="395536" y="1547497"/>
          <a:ext cx="7991475" cy="2713026"/>
        </p:xfrm>
        <a:graphic>
          <a:graphicData uri="http://schemas.openxmlformats.org/drawingml/2006/table">
            <a:tbl>
              <a:tblPr/>
              <a:tblGrid>
                <a:gridCol w="3527425"/>
                <a:gridCol w="4464050"/>
              </a:tblGrid>
              <a:tr h="701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Культура</a:t>
                      </a:r>
                    </a:p>
                  </a:txBody>
                  <a:tcPr marT="45732" marB="4573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Содержание протеина в сухом веществе, %</a:t>
                      </a:r>
                    </a:p>
                  </a:txBody>
                  <a:tcPr marT="45732" marB="457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Трава люцерны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Трава клевера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Трава кукурузы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9,6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Трава пшеницы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11,2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Трава овса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14,0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379" name="Group 267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741395979"/>
              </p:ext>
            </p:extLst>
          </p:nvPr>
        </p:nvGraphicFramePr>
        <p:xfrm>
          <a:off x="395536" y="4709797"/>
          <a:ext cx="7993063" cy="2011680"/>
        </p:xfrm>
        <a:graphic>
          <a:graphicData uri="http://schemas.openxmlformats.org/drawingml/2006/table">
            <a:tbl>
              <a:tblPr/>
              <a:tblGrid>
                <a:gridCol w="4140200"/>
                <a:gridCol w="3852863"/>
              </a:tblGrid>
              <a:tr h="402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Культура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Содержание в сухом веществе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Зерно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кукурузы в среднем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Лизин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2,9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 ОПЕЙК-2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Лизин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4,9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Свекла: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кормовая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Сахара </a:t>
                      </a: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442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</a:rPr>
                        <a:t>сахарная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Сахара </a:t>
                      </a:r>
                      <a:r>
                        <a:rPr kumimoji="0" lang="ru-RU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702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310" name="Text Box 264"/>
          <p:cNvSpPr txBox="1">
            <a:spLocks noChangeArrowheads="1"/>
          </p:cNvSpPr>
          <p:nvPr/>
        </p:nvSpPr>
        <p:spPr bwMode="auto">
          <a:xfrm>
            <a:off x="2681586" y="4221088"/>
            <a:ext cx="40338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 u="sng" dirty="0">
                <a:solidFill>
                  <a:srgbClr val="C00000"/>
                </a:solidFill>
              </a:rPr>
              <a:t>Сортовые особенности</a:t>
            </a:r>
          </a:p>
        </p:txBody>
      </p:sp>
      <p:sp>
        <p:nvSpPr>
          <p:cNvPr id="11311" name="Text Box 265"/>
          <p:cNvSpPr txBox="1">
            <a:spLocks noChangeArrowheads="1"/>
          </p:cNvSpPr>
          <p:nvPr/>
        </p:nvSpPr>
        <p:spPr bwMode="auto">
          <a:xfrm>
            <a:off x="2681586" y="1100807"/>
            <a:ext cx="40338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 u="sng" dirty="0">
                <a:solidFill>
                  <a:srgbClr val="C00000"/>
                </a:solidFill>
              </a:rPr>
              <a:t>Видовые особенности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468313" y="404814"/>
            <a:ext cx="78486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FF0000"/>
                </a:solidFill>
              </a:rPr>
              <a:t>5.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Агротехника</a:t>
            </a:r>
          </a:p>
        </p:txBody>
      </p:sp>
      <p:graphicFrame>
        <p:nvGraphicFramePr>
          <p:cNvPr id="89190" name="Group 102"/>
          <p:cNvGraphicFramePr>
            <a:graphicFrameLocks noGrp="1"/>
          </p:cNvGraphicFramePr>
          <p:nvPr>
            <p:ph sz="half" idx="1"/>
          </p:nvPr>
        </p:nvGraphicFramePr>
        <p:xfrm>
          <a:off x="466727" y="947738"/>
          <a:ext cx="8353425" cy="2011680"/>
        </p:xfrm>
        <a:graphic>
          <a:graphicData uri="http://schemas.openxmlformats.org/drawingml/2006/table">
            <a:tbl>
              <a:tblPr/>
              <a:tblGrid>
                <a:gridCol w="4252913"/>
                <a:gridCol w="4100512"/>
              </a:tblGrid>
              <a:tr h="402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Культура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Содержание в сухом веществе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Кукуруза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пунктирный посев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Сырая клетчатка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285 г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 квадратно-гнездовой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Сырая клетчатка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365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Кукуруза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пунктирный посев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Сырой протеин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109 г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 квадратно-гнездовой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Сырой протеин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95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210" name="Group 122"/>
          <p:cNvGraphicFramePr>
            <a:graphicFrameLocks noGrp="1"/>
          </p:cNvGraphicFramePr>
          <p:nvPr>
            <p:ph sz="half" idx="2"/>
          </p:nvPr>
        </p:nvGraphicFramePr>
        <p:xfrm>
          <a:off x="468315" y="4076700"/>
          <a:ext cx="8351837" cy="2011680"/>
        </p:xfrm>
        <a:graphic>
          <a:graphicData uri="http://schemas.openxmlformats.org/drawingml/2006/table">
            <a:tbl>
              <a:tblPr/>
              <a:tblGrid>
                <a:gridCol w="4670425"/>
                <a:gridCol w="3681412"/>
              </a:tblGrid>
              <a:tr h="402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Культура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Содержание в сухом веществе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Клевер красный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бутонизация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Сырой протеин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205 г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 полное цветение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Сырой протеин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174 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Клевер красный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бутонизация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Сырая клетчатка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220 г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 полное цветение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Сырая клетчатка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250 г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287" name="Text Box 45"/>
          <p:cNvSpPr txBox="1">
            <a:spLocks noChangeArrowheads="1"/>
          </p:cNvSpPr>
          <p:nvPr/>
        </p:nvSpPr>
        <p:spPr bwMode="auto">
          <a:xfrm>
            <a:off x="539750" y="3405188"/>
            <a:ext cx="78486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FF0000"/>
                </a:solidFill>
              </a:rPr>
              <a:t>6.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Фаза вегетации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BD9D1-60F1-4B1F-89D5-9B0B7976B77B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395536" y="548680"/>
            <a:ext cx="78486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rgbClr val="FF3300"/>
              </a:buClr>
              <a:defRPr/>
            </a:pPr>
            <a:r>
              <a:rPr lang="ru-RU" b="1" dirty="0" smtClean="0">
                <a:solidFill>
                  <a:srgbClr val="FF0000"/>
                </a:solidFill>
              </a:rPr>
              <a:t>7.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Способы заготовки кормов</a:t>
            </a:r>
          </a:p>
        </p:txBody>
      </p:sp>
      <p:graphicFrame>
        <p:nvGraphicFramePr>
          <p:cNvPr id="91291" name="Group 15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27137733"/>
              </p:ext>
            </p:extLst>
          </p:nvPr>
        </p:nvGraphicFramePr>
        <p:xfrm>
          <a:off x="455995" y="1124744"/>
          <a:ext cx="8353425" cy="2322576"/>
        </p:xfrm>
        <a:graphic>
          <a:graphicData uri="http://schemas.openxmlformats.org/drawingml/2006/table">
            <a:tbl>
              <a:tblPr/>
              <a:tblGrid>
                <a:gridCol w="5148262"/>
                <a:gridCol w="1603375"/>
                <a:gridCol w="1601788"/>
              </a:tblGrid>
              <a:tr h="7132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Показатели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Сырой протеин,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Каротин, мг/кг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Сено люцерны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традиционный способ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 активное вентилирование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Травяная мука из люцерны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Сенаж из люцерны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(в сухом веществе)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319" name="Group 18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30575643"/>
              </p:ext>
            </p:extLst>
          </p:nvPr>
        </p:nvGraphicFramePr>
        <p:xfrm>
          <a:off x="468313" y="4293096"/>
          <a:ext cx="8353425" cy="1517961"/>
        </p:xfrm>
        <a:graphic>
          <a:graphicData uri="http://schemas.openxmlformats.org/drawingml/2006/table">
            <a:tbl>
              <a:tblPr/>
              <a:tblGrid>
                <a:gridCol w="4824412"/>
                <a:gridCol w="1955800"/>
                <a:gridCol w="1573213"/>
              </a:tblGrid>
              <a:tr h="7132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Показатели</a:t>
                      </a: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Срок хранения, мес.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</a:rPr>
                        <a:t>Каротин, мг/кг</a:t>
                      </a:r>
                    </a:p>
                  </a:txBody>
                  <a:tcPr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</a:rPr>
                        <a:t>Сено люцерны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россыпью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23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 прессованное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341" name="Text Box 114"/>
          <p:cNvSpPr txBox="1">
            <a:spLocks noChangeArrowheads="1"/>
          </p:cNvSpPr>
          <p:nvPr/>
        </p:nvSpPr>
        <p:spPr bwMode="auto">
          <a:xfrm>
            <a:off x="493133" y="3717032"/>
            <a:ext cx="78486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ru-RU" b="1" dirty="0">
                <a:solidFill>
                  <a:srgbClr val="FF0000"/>
                </a:solidFill>
              </a:rPr>
              <a:t>8.</a:t>
            </a:r>
            <a:r>
              <a:rPr lang="ru-RU" b="1" dirty="0"/>
              <a:t> </a:t>
            </a:r>
            <a:r>
              <a:rPr lang="ru-RU" b="1" dirty="0">
                <a:solidFill>
                  <a:srgbClr val="000099"/>
                </a:solidFill>
              </a:rPr>
              <a:t>Способы хранения кормов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DBD9D1-60F1-4B1F-89D5-9B0B7976B77B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1"/>
          <p:cNvSpPr>
            <a:spLocks noChangeArrowheads="1"/>
          </p:cNvSpPr>
          <p:nvPr/>
        </p:nvSpPr>
        <p:spPr bwMode="auto">
          <a:xfrm>
            <a:off x="1" y="2345681"/>
            <a:ext cx="6463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indent="457200"/>
            <a:endParaRPr lang="ru-RU"/>
          </a:p>
        </p:txBody>
      </p:sp>
      <p:grpSp>
        <p:nvGrpSpPr>
          <p:cNvPr id="4100" name="Группа 1"/>
          <p:cNvGrpSpPr>
            <a:grpSpLocks/>
          </p:cNvGrpSpPr>
          <p:nvPr/>
        </p:nvGrpSpPr>
        <p:grpSpPr bwMode="auto">
          <a:xfrm>
            <a:off x="179512" y="1916832"/>
            <a:ext cx="8756582" cy="3267860"/>
            <a:chOff x="395288" y="128537"/>
            <a:chExt cx="8139961" cy="3267859"/>
          </a:xfrm>
        </p:grpSpPr>
        <p:sp>
          <p:nvSpPr>
            <p:cNvPr id="4101" name="Rectangle 16"/>
            <p:cNvSpPr>
              <a:spLocks noChangeArrowheads="1"/>
            </p:cNvSpPr>
            <p:nvPr/>
          </p:nvSpPr>
          <p:spPr bwMode="auto">
            <a:xfrm>
              <a:off x="395288" y="1628776"/>
              <a:ext cx="1368425" cy="461665"/>
            </a:xfrm>
            <a:prstGeom prst="rect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sym typeface="Symbol" pitchFamily="18" charset="2"/>
                </a:rPr>
                <a:t>КОРМА </a:t>
              </a:r>
              <a:endParaRPr lang="ru-RU" b="1" dirty="0">
                <a:solidFill>
                  <a:schemeClr val="bg1"/>
                </a:solidFill>
                <a:sym typeface="Symbol" pitchFamily="18" charset="2"/>
              </a:endParaRPr>
            </a:p>
          </p:txBody>
        </p:sp>
        <p:sp>
          <p:nvSpPr>
            <p:cNvPr id="4102" name="Text Box 23"/>
            <p:cNvSpPr txBox="1">
              <a:spLocks noChangeArrowheads="1"/>
            </p:cNvSpPr>
            <p:nvPr/>
          </p:nvSpPr>
          <p:spPr bwMode="auto">
            <a:xfrm>
              <a:off x="2555875" y="1268413"/>
              <a:ext cx="1800225" cy="461665"/>
            </a:xfrm>
            <a:prstGeom prst="rect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/>
                <a:t>животные</a:t>
              </a:r>
            </a:p>
          </p:txBody>
        </p:sp>
        <p:sp>
          <p:nvSpPr>
            <p:cNvPr id="4103" name="Text Box 24"/>
            <p:cNvSpPr txBox="1">
              <a:spLocks noChangeArrowheads="1"/>
            </p:cNvSpPr>
            <p:nvPr/>
          </p:nvSpPr>
          <p:spPr bwMode="auto">
            <a:xfrm>
              <a:off x="2555875" y="620713"/>
              <a:ext cx="2232025" cy="461665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/>
                <a:t>растительные</a:t>
              </a:r>
            </a:p>
          </p:txBody>
        </p:sp>
        <p:sp>
          <p:nvSpPr>
            <p:cNvPr id="4104" name="Text Box 25"/>
            <p:cNvSpPr txBox="1">
              <a:spLocks noChangeArrowheads="1"/>
            </p:cNvSpPr>
            <p:nvPr/>
          </p:nvSpPr>
          <p:spPr bwMode="auto">
            <a:xfrm>
              <a:off x="2555875" y="1916113"/>
              <a:ext cx="2160588" cy="46166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/>
                <a:t>минеральные</a:t>
              </a:r>
            </a:p>
          </p:txBody>
        </p:sp>
        <p:sp>
          <p:nvSpPr>
            <p:cNvPr id="4105" name="Text Box 26"/>
            <p:cNvSpPr txBox="1">
              <a:spLocks noChangeArrowheads="1"/>
            </p:cNvSpPr>
            <p:nvPr/>
          </p:nvSpPr>
          <p:spPr bwMode="auto">
            <a:xfrm>
              <a:off x="2555875" y="2565399"/>
              <a:ext cx="5472113" cy="8309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dirty="0"/>
                <a:t>Протеиновые добавки и содержащие биологически активные вещества</a:t>
              </a:r>
            </a:p>
          </p:txBody>
        </p:sp>
        <p:sp>
          <p:nvSpPr>
            <p:cNvPr id="4106" name="Line 27"/>
            <p:cNvSpPr>
              <a:spLocks noChangeShapeType="1"/>
            </p:cNvSpPr>
            <p:nvPr/>
          </p:nvSpPr>
          <p:spPr bwMode="auto">
            <a:xfrm flipV="1">
              <a:off x="1763713" y="908050"/>
              <a:ext cx="792162" cy="792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Line 28"/>
            <p:cNvSpPr>
              <a:spLocks noChangeShapeType="1"/>
            </p:cNvSpPr>
            <p:nvPr/>
          </p:nvSpPr>
          <p:spPr bwMode="auto">
            <a:xfrm flipV="1">
              <a:off x="1763713" y="1484313"/>
              <a:ext cx="719137" cy="431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Line 29"/>
            <p:cNvSpPr>
              <a:spLocks noChangeShapeType="1"/>
            </p:cNvSpPr>
            <p:nvPr/>
          </p:nvSpPr>
          <p:spPr bwMode="auto">
            <a:xfrm>
              <a:off x="1763713" y="1989138"/>
              <a:ext cx="719137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Line 30"/>
            <p:cNvSpPr>
              <a:spLocks noChangeShapeType="1"/>
            </p:cNvSpPr>
            <p:nvPr/>
          </p:nvSpPr>
          <p:spPr bwMode="auto">
            <a:xfrm>
              <a:off x="1692275" y="2133600"/>
              <a:ext cx="863600" cy="865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Text Box 33"/>
            <p:cNvSpPr txBox="1">
              <a:spLocks noChangeArrowheads="1"/>
            </p:cNvSpPr>
            <p:nvPr/>
          </p:nvSpPr>
          <p:spPr bwMode="auto">
            <a:xfrm>
              <a:off x="5697566" y="128537"/>
              <a:ext cx="1944687" cy="46166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/>
                <a:t>объемистые</a:t>
              </a:r>
            </a:p>
          </p:txBody>
        </p:sp>
        <p:sp>
          <p:nvSpPr>
            <p:cNvPr id="4112" name="Text Box 34"/>
            <p:cNvSpPr txBox="1">
              <a:spLocks noChangeArrowheads="1"/>
            </p:cNvSpPr>
            <p:nvPr/>
          </p:nvSpPr>
          <p:spPr bwMode="auto">
            <a:xfrm>
              <a:off x="5731755" y="1131392"/>
              <a:ext cx="2803494" cy="430887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200" b="1" dirty="0"/>
                <a:t>концентрированные</a:t>
              </a:r>
            </a:p>
          </p:txBody>
        </p:sp>
        <p:sp>
          <p:nvSpPr>
            <p:cNvPr id="4113" name="Line 35"/>
            <p:cNvSpPr>
              <a:spLocks noChangeShapeType="1"/>
            </p:cNvSpPr>
            <p:nvPr/>
          </p:nvSpPr>
          <p:spPr bwMode="auto">
            <a:xfrm flipV="1">
              <a:off x="4861774" y="441495"/>
              <a:ext cx="794134" cy="2060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Line 36"/>
            <p:cNvSpPr>
              <a:spLocks noChangeShapeType="1"/>
            </p:cNvSpPr>
            <p:nvPr/>
          </p:nvSpPr>
          <p:spPr bwMode="auto">
            <a:xfrm>
              <a:off x="4863747" y="1052512"/>
              <a:ext cx="792162" cy="215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 bwMode="auto">
          <a:xfrm>
            <a:off x="1643065" y="285104"/>
            <a:ext cx="600075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ru-RU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КОРМОВ </a:t>
            </a:r>
            <a:endParaRPr lang="ru-RU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23852" y="657965"/>
            <a:ext cx="2159916" cy="49859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ru-RU" b="1">
                <a:sym typeface="Symbol" pitchFamily="18" charset="2"/>
              </a:rPr>
              <a:t> Объемистые</a:t>
            </a:r>
          </a:p>
        </p:txBody>
      </p:sp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2699792" y="648066"/>
            <a:ext cx="4464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b="1" dirty="0"/>
              <a:t> не более </a:t>
            </a:r>
            <a:r>
              <a:rPr lang="ru-RU" b="1" dirty="0">
                <a:solidFill>
                  <a:srgbClr val="C00000"/>
                </a:solidFill>
              </a:rPr>
              <a:t>0,75 </a:t>
            </a:r>
            <a:r>
              <a:rPr lang="ru-RU" b="1" dirty="0" smtClean="0">
                <a:solidFill>
                  <a:srgbClr val="C00000"/>
                </a:solidFill>
              </a:rPr>
              <a:t>ЭКЕ </a:t>
            </a:r>
            <a:endParaRPr lang="ru-RU" b="1" dirty="0">
              <a:solidFill>
                <a:srgbClr val="C00000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ru-RU" b="1" dirty="0"/>
              <a:t> зола </a:t>
            </a:r>
            <a:r>
              <a:rPr lang="ru-RU" b="1" dirty="0">
                <a:solidFill>
                  <a:srgbClr val="C00000"/>
                </a:solidFill>
              </a:rPr>
              <a:t>щелочная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323852" y="3068639"/>
            <a:ext cx="2809873" cy="46166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 dirty="0"/>
              <a:t>Грубые корма</a:t>
            </a:r>
          </a:p>
        </p:txBody>
      </p:sp>
      <p:sp>
        <p:nvSpPr>
          <p:cNvPr id="5126" name="Line 9"/>
          <p:cNvSpPr>
            <a:spLocks noChangeShapeType="1"/>
          </p:cNvSpPr>
          <p:nvPr/>
        </p:nvSpPr>
        <p:spPr bwMode="auto">
          <a:xfrm flipH="1">
            <a:off x="1187450" y="1341438"/>
            <a:ext cx="21590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7" name="Line 10"/>
          <p:cNvSpPr>
            <a:spLocks noChangeShapeType="1"/>
          </p:cNvSpPr>
          <p:nvPr/>
        </p:nvSpPr>
        <p:spPr bwMode="auto">
          <a:xfrm flipH="1">
            <a:off x="4067944" y="2584837"/>
            <a:ext cx="1080120" cy="6997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323852" y="3645024"/>
            <a:ext cx="280784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ru-RU" sz="2000" b="1" dirty="0"/>
              <a:t>Б</a:t>
            </a:r>
            <a:r>
              <a:rPr lang="ru-RU" sz="2000" b="1" dirty="0" smtClean="0"/>
              <a:t>олее </a:t>
            </a:r>
            <a:r>
              <a:rPr lang="ru-RU" sz="2000" b="1" dirty="0" smtClean="0">
                <a:solidFill>
                  <a:srgbClr val="C00000"/>
                </a:solidFill>
              </a:rPr>
              <a:t>60</a:t>
            </a:r>
            <a:r>
              <a:rPr lang="ru-RU" sz="2000" b="1" dirty="0">
                <a:solidFill>
                  <a:srgbClr val="C00000"/>
                </a:solidFill>
              </a:rPr>
              <a:t>%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СВ</a:t>
            </a:r>
            <a:r>
              <a:rPr lang="ru-RU" sz="2000" b="1" dirty="0" smtClean="0"/>
              <a:t> и более </a:t>
            </a:r>
            <a:r>
              <a:rPr lang="ru-RU" sz="2000" b="1" dirty="0" smtClean="0">
                <a:solidFill>
                  <a:srgbClr val="C00000"/>
                </a:solidFill>
              </a:rPr>
              <a:t>19 </a:t>
            </a:r>
            <a:r>
              <a:rPr lang="ru-RU" sz="2000" b="1" dirty="0">
                <a:solidFill>
                  <a:srgbClr val="C00000"/>
                </a:solidFill>
              </a:rPr>
              <a:t>% </a:t>
            </a:r>
            <a:r>
              <a:rPr lang="ru-RU" sz="2000" b="1" dirty="0" smtClean="0">
                <a:solidFill>
                  <a:srgbClr val="C00000"/>
                </a:solidFill>
              </a:rPr>
              <a:t>СК</a:t>
            </a:r>
            <a:r>
              <a:rPr lang="ru-RU" sz="2000" b="1" dirty="0" smtClean="0">
                <a:solidFill>
                  <a:srgbClr val="800000"/>
                </a:solidFill>
              </a:rPr>
              <a:t>: </a:t>
            </a:r>
            <a:endParaRPr lang="ru-RU" sz="2000" b="1" dirty="0">
              <a:solidFill>
                <a:srgbClr val="800000"/>
              </a:solidFill>
            </a:endParaRP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сено</a:t>
            </a:r>
            <a:endParaRPr lang="ru-RU" sz="2000" b="1" dirty="0">
              <a:solidFill>
                <a:srgbClr val="800000"/>
              </a:solidFill>
            </a:endParaRP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полова</a:t>
            </a:r>
            <a:endParaRPr lang="ru-RU" sz="2000" b="1" dirty="0">
              <a:solidFill>
                <a:srgbClr val="800000"/>
              </a:solidFill>
            </a:endParaRP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солома</a:t>
            </a: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мякина</a:t>
            </a:r>
            <a:endParaRPr lang="ru-RU" sz="2000" b="1" dirty="0">
              <a:solidFill>
                <a:srgbClr val="800000"/>
              </a:solidFill>
            </a:endParaRP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шелуха</a:t>
            </a:r>
            <a:endParaRPr lang="ru-RU" sz="2000" b="1" dirty="0">
              <a:solidFill>
                <a:srgbClr val="800000"/>
              </a:solidFill>
            </a:endParaRP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лузга</a:t>
            </a:r>
            <a:endParaRPr lang="ru-RU" sz="2000" b="1" dirty="0">
              <a:solidFill>
                <a:srgbClr val="800000"/>
              </a:solidFill>
            </a:endParaRPr>
          </a:p>
          <a:p>
            <a:pPr indent="273050" eaLnBrk="1" hangingPunct="1">
              <a:spcBef>
                <a:spcPts val="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веточный </a:t>
            </a:r>
            <a:r>
              <a:rPr lang="ru-RU" sz="2000" b="1" dirty="0">
                <a:solidFill>
                  <a:srgbClr val="800000"/>
                </a:solidFill>
              </a:rPr>
              <a:t>корм</a:t>
            </a:r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3563888" y="3356992"/>
            <a:ext cx="1872208" cy="3508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50000"/>
              </a:spcBef>
            </a:pPr>
            <a:r>
              <a:rPr lang="ru-RU" b="1" dirty="0"/>
              <a:t>С</a:t>
            </a:r>
            <a:r>
              <a:rPr lang="ru-RU" b="1" dirty="0" smtClean="0"/>
              <a:t>очные </a:t>
            </a:r>
            <a:endParaRPr lang="ru-RU" b="1" dirty="0"/>
          </a:p>
        </p:txBody>
      </p:sp>
      <p:sp>
        <p:nvSpPr>
          <p:cNvPr id="5131" name="Rectangle 14"/>
          <p:cNvSpPr>
            <a:spLocks noChangeArrowheads="1"/>
          </p:cNvSpPr>
          <p:nvPr/>
        </p:nvSpPr>
        <p:spPr bwMode="auto">
          <a:xfrm>
            <a:off x="3386456" y="3856958"/>
            <a:ext cx="24430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000" b="1" dirty="0" smtClean="0"/>
              <a:t>Более</a:t>
            </a:r>
            <a:r>
              <a:rPr lang="ru-RU" sz="2000" b="1" dirty="0" smtClean="0">
                <a:solidFill>
                  <a:srgbClr val="FF3300"/>
                </a:solidFill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40 % воды</a:t>
            </a:r>
            <a:r>
              <a:rPr lang="ru-RU" sz="2000" b="1" dirty="0"/>
              <a:t>:</a:t>
            </a:r>
          </a:p>
          <a:p>
            <a:r>
              <a:rPr lang="ru-RU" sz="2000" b="1" dirty="0" smtClean="0">
                <a:solidFill>
                  <a:srgbClr val="800000"/>
                </a:solidFill>
              </a:rPr>
              <a:t>трава</a:t>
            </a:r>
            <a:endParaRPr lang="ru-RU" sz="2000" b="1" dirty="0">
              <a:solidFill>
                <a:srgbClr val="800000"/>
              </a:solidFill>
            </a:endParaRPr>
          </a:p>
          <a:p>
            <a:r>
              <a:rPr lang="ru-RU" sz="2000" b="1" dirty="0" err="1">
                <a:solidFill>
                  <a:srgbClr val="800000"/>
                </a:solidFill>
              </a:rPr>
              <a:t>корнеклубнеплоды</a:t>
            </a:r>
            <a:endParaRPr lang="ru-RU" sz="2000" b="1" dirty="0">
              <a:solidFill>
                <a:srgbClr val="800000"/>
              </a:solidFill>
            </a:endParaRPr>
          </a:p>
          <a:p>
            <a:r>
              <a:rPr lang="ru-RU" sz="2000" b="1" dirty="0">
                <a:solidFill>
                  <a:srgbClr val="800000"/>
                </a:solidFill>
              </a:rPr>
              <a:t>силос </a:t>
            </a:r>
          </a:p>
          <a:p>
            <a:r>
              <a:rPr lang="ru-RU" sz="2000" b="1" dirty="0">
                <a:solidFill>
                  <a:srgbClr val="800000"/>
                </a:solidFill>
              </a:rPr>
              <a:t>с</a:t>
            </a:r>
            <a:r>
              <a:rPr lang="ru-RU" sz="2000" b="1" dirty="0" smtClean="0">
                <a:solidFill>
                  <a:srgbClr val="800000"/>
                </a:solidFill>
              </a:rPr>
              <a:t>енаж</a:t>
            </a:r>
          </a:p>
          <a:p>
            <a:r>
              <a:rPr lang="ru-RU" sz="2000" b="1" dirty="0" smtClean="0">
                <a:solidFill>
                  <a:srgbClr val="800000"/>
                </a:solidFill>
              </a:rPr>
              <a:t>бахчевые</a:t>
            </a:r>
            <a:r>
              <a:rPr lang="ru-RU" sz="2000" b="1" dirty="0" smtClean="0">
                <a:solidFill>
                  <a:srgbClr val="800000"/>
                </a:solidFill>
              </a:rPr>
              <a:t> </a:t>
            </a:r>
            <a:endParaRPr lang="ru-RU" sz="2000" dirty="0">
              <a:solidFill>
                <a:srgbClr val="993300"/>
              </a:solidFill>
            </a:endParaRPr>
          </a:p>
        </p:txBody>
      </p:sp>
      <p:sp>
        <p:nvSpPr>
          <p:cNvPr id="83985" name="Text Box 17"/>
          <p:cNvSpPr txBox="1">
            <a:spLocks noChangeArrowheads="1"/>
          </p:cNvSpPr>
          <p:nvPr/>
        </p:nvSpPr>
        <p:spPr bwMode="auto">
          <a:xfrm>
            <a:off x="6429378" y="3284539"/>
            <a:ext cx="231933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Водянистые</a:t>
            </a:r>
          </a:p>
        </p:txBody>
      </p:sp>
      <p:sp>
        <p:nvSpPr>
          <p:cNvPr id="5134" name="Line 18"/>
          <p:cNvSpPr>
            <a:spLocks noChangeShapeType="1"/>
          </p:cNvSpPr>
          <p:nvPr/>
        </p:nvSpPr>
        <p:spPr bwMode="auto">
          <a:xfrm>
            <a:off x="5292080" y="2584837"/>
            <a:ext cx="2423173" cy="6282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6429378" y="4005264"/>
            <a:ext cx="2319338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 smtClean="0"/>
              <a:t>Более</a:t>
            </a:r>
            <a:r>
              <a:rPr lang="ru-RU" sz="2000" b="1" dirty="0" smtClean="0">
                <a:solidFill>
                  <a:srgbClr val="800000"/>
                </a:solidFill>
              </a:rPr>
              <a:t> 80% воды.</a:t>
            </a:r>
          </a:p>
          <a:p>
            <a:pPr eaLnBrk="1" hangingPunct="1">
              <a:spcBef>
                <a:spcPct val="50000"/>
              </a:spcBef>
            </a:pPr>
            <a:r>
              <a:rPr lang="ru-RU" sz="2000" b="1" dirty="0" smtClean="0">
                <a:solidFill>
                  <a:srgbClr val="800000"/>
                </a:solidFill>
              </a:rPr>
              <a:t>Отходы</a:t>
            </a:r>
            <a:r>
              <a:rPr lang="ru-RU" sz="2000" b="1" dirty="0">
                <a:solidFill>
                  <a:srgbClr val="800000"/>
                </a:solidFill>
              </a:rPr>
              <a:t> </a:t>
            </a:r>
            <a:r>
              <a:rPr lang="ru-RU" sz="2000" b="1" dirty="0" smtClean="0">
                <a:solidFill>
                  <a:srgbClr val="800000"/>
                </a:solidFill>
              </a:rPr>
              <a:t>крахмальной </a:t>
            </a:r>
            <a:r>
              <a:rPr lang="ru-RU" sz="2000" b="1" dirty="0">
                <a:solidFill>
                  <a:srgbClr val="800000"/>
                </a:solidFill>
              </a:rPr>
              <a:t>свеклосахарной пивоваренной спиртовой промышленности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4153512" y="1969981"/>
            <a:ext cx="266541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b="1" dirty="0" smtClean="0"/>
              <a:t>Влажные корма</a:t>
            </a:r>
            <a:endParaRPr lang="ru-RU" b="1" dirty="0"/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1403350" y="1345275"/>
            <a:ext cx="3888730" cy="5522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948264" y="1944907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Менее </a:t>
            </a:r>
            <a:r>
              <a:rPr lang="ru-RU" sz="2000" b="1" dirty="0" smtClean="0">
                <a:solidFill>
                  <a:srgbClr val="C00000"/>
                </a:solidFill>
              </a:rPr>
              <a:t>60% СВ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ru-RU" b="1" dirty="0">
                <a:sym typeface="Symbol" pitchFamily="18" charset="2"/>
              </a:rPr>
              <a:t> </a:t>
            </a:r>
            <a:r>
              <a:rPr lang="ru-RU" b="1" dirty="0" smtClean="0">
                <a:solidFill>
                  <a:srgbClr val="000099"/>
                </a:solidFill>
                <a:sym typeface="Symbol" pitchFamily="18" charset="2"/>
              </a:rPr>
              <a:t>Концентрированные корма</a:t>
            </a:r>
            <a:endParaRPr lang="ru-RU" b="1" dirty="0">
              <a:solidFill>
                <a:srgbClr val="000099"/>
              </a:solidFill>
              <a:sym typeface="Symbol" pitchFamily="18" charset="2"/>
            </a:endParaRPr>
          </a:p>
        </p:txBody>
      </p:sp>
      <p:sp>
        <p:nvSpPr>
          <p:cNvPr id="9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FontTx/>
              <a:buChar char="-"/>
            </a:pPr>
            <a:r>
              <a:rPr lang="ru-RU" b="1" dirty="0"/>
              <a:t> более </a:t>
            </a:r>
            <a:r>
              <a:rPr lang="ru-RU" b="1" dirty="0">
                <a:solidFill>
                  <a:srgbClr val="C00000"/>
                </a:solidFill>
              </a:rPr>
              <a:t>0,75 ЭКЕ, </a:t>
            </a:r>
          </a:p>
          <a:p>
            <a:pPr marL="0" indent="0" eaLnBrk="1" hangingPunct="1">
              <a:spcBef>
                <a:spcPct val="50000"/>
              </a:spcBef>
              <a:buFontTx/>
              <a:buChar char="-"/>
            </a:pPr>
            <a:r>
              <a:rPr lang="ru-RU" b="1" dirty="0"/>
              <a:t> не более </a:t>
            </a:r>
            <a:r>
              <a:rPr lang="ru-RU" b="1" dirty="0">
                <a:solidFill>
                  <a:srgbClr val="C00000"/>
                </a:solidFill>
              </a:rPr>
              <a:t>19 % сырой клетчатки </a:t>
            </a:r>
          </a:p>
          <a:p>
            <a:pPr marL="0" indent="0" eaLnBrk="1" hangingPunct="1">
              <a:spcBef>
                <a:spcPct val="50000"/>
              </a:spcBef>
              <a:buFontTx/>
              <a:buChar char="-"/>
            </a:pPr>
            <a:r>
              <a:rPr lang="ru-RU" b="1" dirty="0"/>
              <a:t> </a:t>
            </a:r>
            <a:r>
              <a:rPr lang="ru-RU" b="1" dirty="0" smtClean="0"/>
              <a:t>зола </a:t>
            </a:r>
            <a:r>
              <a:rPr lang="ru-RU" b="1" dirty="0" smtClean="0">
                <a:solidFill>
                  <a:srgbClr val="C00000"/>
                </a:solidFill>
              </a:rPr>
              <a:t>кислая</a:t>
            </a:r>
          </a:p>
          <a:p>
            <a:pPr marL="0" lvl="0" indent="0" algn="ctr" eaLnBrk="1" fontAlgn="base" hangingPunct="1">
              <a:spcBef>
                <a:spcPct val="5000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Зерновые</a:t>
            </a:r>
            <a:r>
              <a:rPr lang="ru-RU" b="1" dirty="0">
                <a:solidFill>
                  <a:srgbClr val="000099"/>
                </a:solidFill>
              </a:rPr>
              <a:t>, комбикорма, отходы мельничной и маслоэкстракционной промышленности, высушенные остатки свеклосахарного, пивоваренного и других </a:t>
            </a:r>
            <a:r>
              <a:rPr lang="ru-RU" b="1" dirty="0" smtClean="0">
                <a:solidFill>
                  <a:srgbClr val="000099"/>
                </a:solidFill>
              </a:rPr>
              <a:t>производств.</a:t>
            </a:r>
          </a:p>
          <a:p>
            <a:pPr marL="0" indent="0" algn="ctr" eaLnBrk="1" fontAlgn="base" hangingPunct="1">
              <a:spcBef>
                <a:spcPct val="50000"/>
              </a:spcBef>
              <a:buNone/>
            </a:pPr>
            <a:r>
              <a:rPr lang="ru-RU" dirty="0" smtClean="0"/>
              <a:t>В </a:t>
            </a:r>
            <a:r>
              <a:rPr lang="ru-RU" dirty="0"/>
              <a:t>зависимости от состава и питательности их разделяют на две группы: углеводистые и </a:t>
            </a:r>
            <a:r>
              <a:rPr lang="ru-RU" dirty="0" smtClean="0"/>
              <a:t>белковые.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ym typeface="Symbol" pitchFamily="18" charset="2"/>
              </a:rPr>
              <a:t> Углеводистые концентрированные корма</a:t>
            </a:r>
            <a:endParaRPr lang="ru-RU" dirty="0">
              <a:sym typeface="Symbol" pitchFamily="18" charset="2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Зерновые злаковые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(овес, ячмень, кукуруза, рожь, пшеница, сорго, просо и т.д.).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Отходы крупяного и мукомольного производства</a:t>
            </a:r>
            <a:r>
              <a:rPr lang="ru-RU" dirty="0" smtClean="0"/>
              <a:t> (отруби, сечка, мучная пыль).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Сахарная сушеная свекла и картофель, сухой свекловичный жом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Эти корма – </a:t>
            </a:r>
            <a:r>
              <a:rPr lang="ru-RU" b="1" dirty="0" smtClean="0">
                <a:solidFill>
                  <a:srgbClr val="C00000"/>
                </a:solidFill>
              </a:rPr>
              <a:t>основной компонент </a:t>
            </a:r>
            <a:r>
              <a:rPr lang="ru-RU" dirty="0" smtClean="0"/>
              <a:t>для приготовления кормовых концентрированных смесей.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43777-3803-4D30-98B0-1959B681DB9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7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Белковые концентрированные корма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З</a:t>
            </a:r>
            <a:r>
              <a:rPr lang="ru-RU" b="1" dirty="0" smtClean="0">
                <a:solidFill>
                  <a:srgbClr val="C00000"/>
                </a:solidFill>
              </a:rPr>
              <a:t>ерно </a:t>
            </a:r>
            <a:r>
              <a:rPr lang="ru-RU" b="1" dirty="0">
                <a:solidFill>
                  <a:srgbClr val="C00000"/>
                </a:solidFill>
              </a:rPr>
              <a:t>бобовых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(горох, чина, соя, чечевица, бобы, </a:t>
            </a:r>
            <a:r>
              <a:rPr lang="ru-RU" dirty="0" smtClean="0"/>
              <a:t>вика).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Жмыхи</a:t>
            </a:r>
            <a:r>
              <a:rPr lang="ru-RU" b="1" dirty="0">
                <a:solidFill>
                  <a:srgbClr val="C00000"/>
                </a:solidFill>
              </a:rPr>
              <a:t>, шроты, </a:t>
            </a:r>
            <a:r>
              <a:rPr lang="ru-RU" b="1" dirty="0" smtClean="0">
                <a:solidFill>
                  <a:srgbClr val="C00000"/>
                </a:solidFill>
              </a:rPr>
              <a:t>сушеная зерновая барда, </a:t>
            </a:r>
            <a:r>
              <a:rPr lang="ru-RU" b="1" dirty="0">
                <a:solidFill>
                  <a:srgbClr val="C00000"/>
                </a:solidFill>
              </a:rPr>
              <a:t>семена масличных </a:t>
            </a:r>
            <a:r>
              <a:rPr lang="ru-RU" b="1" dirty="0" smtClean="0">
                <a:solidFill>
                  <a:srgbClr val="C00000"/>
                </a:solidFill>
              </a:rPr>
              <a:t>культур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Кормовая </a:t>
            </a:r>
            <a:r>
              <a:rPr lang="ru-RU" dirty="0"/>
              <a:t>ценность этих кормов определяется высоким содержанием </a:t>
            </a:r>
            <a:r>
              <a:rPr lang="ru-RU" b="1" dirty="0">
                <a:solidFill>
                  <a:srgbClr val="C00000"/>
                </a:solidFill>
              </a:rPr>
              <a:t>биологически полноценного протеина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– в 2-3 раза больше, чем в углеводистых </a:t>
            </a:r>
            <a:r>
              <a:rPr lang="ru-RU" dirty="0" smtClean="0"/>
              <a:t>концентратах.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8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332656"/>
            <a:ext cx="8229600" cy="1143000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dirty="0" smtClean="0">
                <a:solidFill>
                  <a:srgbClr val="000099"/>
                </a:solidFill>
              </a:rPr>
              <a:t>Корма животного происхождения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10" name="Text Box 6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b="1" dirty="0" smtClean="0">
                <a:solidFill>
                  <a:srgbClr val="C00000"/>
                </a:solidFill>
              </a:rPr>
              <a:t>Высокое содержание протеина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000099"/>
                </a:solidFill>
              </a:rPr>
              <a:t>высокой биологической ценности.</a:t>
            </a:r>
          </a:p>
          <a:p>
            <a:pPr eaLnBrk="1" hangingPunct="1">
              <a:spcBef>
                <a:spcPts val="600"/>
              </a:spcBef>
            </a:pPr>
            <a:r>
              <a:rPr lang="ru-RU" sz="2800" b="1" dirty="0" smtClean="0">
                <a:solidFill>
                  <a:srgbClr val="000099"/>
                </a:solidFill>
              </a:rPr>
              <a:t>Соотношение</a:t>
            </a:r>
            <a:r>
              <a:rPr lang="ru-RU" sz="2800" b="1" dirty="0" smtClean="0"/>
              <a:t> </a:t>
            </a:r>
            <a:r>
              <a:rPr lang="ru-RU" sz="2800" b="1" dirty="0" err="1" smtClean="0">
                <a:solidFill>
                  <a:srgbClr val="990099"/>
                </a:solidFill>
              </a:rPr>
              <a:t>Са</a:t>
            </a:r>
            <a:r>
              <a:rPr lang="ru-RU" sz="2800" b="1" dirty="0" smtClean="0">
                <a:solidFill>
                  <a:srgbClr val="990099"/>
                </a:solidFill>
              </a:rPr>
              <a:t> : Р </a:t>
            </a:r>
            <a:r>
              <a:rPr lang="ru-RU" sz="2800" b="1" dirty="0" smtClean="0">
                <a:solidFill>
                  <a:srgbClr val="C00000"/>
                </a:solidFill>
              </a:rPr>
              <a:t>более 1,0.</a:t>
            </a:r>
          </a:p>
          <a:p>
            <a:pPr eaLnBrk="1" hangingPunct="1">
              <a:spcBef>
                <a:spcPts val="600"/>
              </a:spcBef>
            </a:pPr>
            <a:r>
              <a:rPr lang="ru-RU" sz="2800" b="1" dirty="0" smtClean="0">
                <a:solidFill>
                  <a:srgbClr val="000099"/>
                </a:solidFill>
              </a:rPr>
              <a:t>Необезжиренные богаты </a:t>
            </a:r>
            <a:r>
              <a:rPr lang="ru-RU" sz="2800" b="1" dirty="0" smtClean="0">
                <a:solidFill>
                  <a:srgbClr val="C00000"/>
                </a:solidFill>
              </a:rPr>
              <a:t>всеми витаминами</a:t>
            </a:r>
            <a:r>
              <a:rPr lang="ru-RU" sz="2800" b="1" dirty="0" smtClean="0"/>
              <a:t>, </a:t>
            </a:r>
            <a:r>
              <a:rPr lang="ru-RU" sz="2800" b="1" dirty="0" smtClean="0">
                <a:solidFill>
                  <a:srgbClr val="000099"/>
                </a:solidFill>
              </a:rPr>
              <a:t>обезжиренные богаты витаминами </a:t>
            </a:r>
            <a:r>
              <a:rPr lang="ru-RU" sz="2800" b="1" dirty="0" smtClean="0">
                <a:solidFill>
                  <a:srgbClr val="C00000"/>
                </a:solidFill>
              </a:rPr>
              <a:t>группы В.</a:t>
            </a:r>
          </a:p>
          <a:p>
            <a:pPr eaLnBrk="1" hangingPunct="1">
              <a:spcBef>
                <a:spcPts val="600"/>
              </a:spcBef>
            </a:pPr>
            <a:r>
              <a:rPr lang="ru-RU" sz="2800" b="1" dirty="0" smtClean="0">
                <a:solidFill>
                  <a:srgbClr val="000099"/>
                </a:solidFill>
              </a:rPr>
              <a:t>Зол</a:t>
            </a:r>
            <a:r>
              <a:rPr lang="ru-RU" sz="2800" b="1" dirty="0" smtClean="0"/>
              <a:t>а </a:t>
            </a:r>
            <a:r>
              <a:rPr lang="ru-RU" sz="2800" b="1" dirty="0" smtClean="0">
                <a:solidFill>
                  <a:srgbClr val="C00000"/>
                </a:solidFill>
              </a:rPr>
              <a:t>щелочная.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Корма животного происхождения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C00000"/>
                </a:solidFill>
              </a:rPr>
              <a:t>Молоко </a:t>
            </a:r>
            <a:r>
              <a:rPr lang="ru-RU" b="1" dirty="0">
                <a:solidFill>
                  <a:srgbClr val="C00000"/>
                </a:solidFill>
              </a:rPr>
              <a:t>и отходы его переработки </a:t>
            </a:r>
            <a:r>
              <a:rPr lang="ru-RU" dirty="0">
                <a:solidFill>
                  <a:srgbClr val="000099"/>
                </a:solidFill>
              </a:rPr>
              <a:t>(молозиво, молоко цельное, молоко </a:t>
            </a:r>
            <a:r>
              <a:rPr lang="ru-RU" dirty="0" smtClean="0">
                <a:solidFill>
                  <a:srgbClr val="000099"/>
                </a:solidFill>
              </a:rPr>
              <a:t>снятое </a:t>
            </a:r>
            <a:r>
              <a:rPr lang="ru-RU" dirty="0">
                <a:solidFill>
                  <a:srgbClr val="000099"/>
                </a:solidFill>
              </a:rPr>
              <a:t>или обрат, сыворотка, пахта, творог</a:t>
            </a:r>
            <a:r>
              <a:rPr lang="ru-RU" dirty="0" smtClean="0">
                <a:solidFill>
                  <a:srgbClr val="000099"/>
                </a:solidFill>
              </a:rPr>
              <a:t>).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C00000"/>
                </a:solidFill>
              </a:rPr>
              <a:t>Отходы </a:t>
            </a:r>
            <a:r>
              <a:rPr lang="ru-RU" b="1" dirty="0">
                <a:solidFill>
                  <a:srgbClr val="C00000"/>
                </a:solidFill>
              </a:rPr>
              <a:t>мясокомбинатов и птицефабрик </a:t>
            </a:r>
            <a:r>
              <a:rPr lang="ru-RU" dirty="0">
                <a:solidFill>
                  <a:srgbClr val="000099"/>
                </a:solidFill>
              </a:rPr>
              <a:t>(мясная мука, кровяная мука, мясо-костная мука, кормовой жир, мука из шквары, мука из гидролизованного пера, </a:t>
            </a:r>
            <a:r>
              <a:rPr lang="ru-RU" dirty="0" smtClean="0">
                <a:solidFill>
                  <a:srgbClr val="000099"/>
                </a:solidFill>
              </a:rPr>
              <a:t>отходы </a:t>
            </a:r>
            <a:r>
              <a:rPr lang="ru-RU" dirty="0">
                <a:solidFill>
                  <a:srgbClr val="000099"/>
                </a:solidFill>
              </a:rPr>
              <a:t>инкубаторов, яичный брак</a:t>
            </a:r>
            <a:r>
              <a:rPr lang="ru-RU" dirty="0" smtClean="0">
                <a:solidFill>
                  <a:srgbClr val="000099"/>
                </a:solidFill>
              </a:rPr>
              <a:t>).</a:t>
            </a:r>
            <a:endParaRPr lang="ru-RU" dirty="0">
              <a:solidFill>
                <a:srgbClr val="000099"/>
              </a:solidFill>
            </a:endParaRP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C00000"/>
                </a:solidFill>
              </a:rPr>
              <a:t>Отходы </a:t>
            </a:r>
            <a:r>
              <a:rPr lang="ru-RU" b="1" dirty="0">
                <a:solidFill>
                  <a:srgbClr val="C00000"/>
                </a:solidFill>
              </a:rPr>
              <a:t>рыбной промышленности и морского промысла </a:t>
            </a:r>
            <a:r>
              <a:rPr lang="ru-RU" dirty="0">
                <a:solidFill>
                  <a:srgbClr val="000099"/>
                </a:solidFill>
              </a:rPr>
              <a:t>(рыбная мука, </a:t>
            </a:r>
            <a:r>
              <a:rPr lang="ru-RU" dirty="0" smtClean="0">
                <a:solidFill>
                  <a:srgbClr val="000099"/>
                </a:solidFill>
              </a:rPr>
              <a:t>рыбный </a:t>
            </a:r>
            <a:r>
              <a:rPr lang="ru-RU" dirty="0">
                <a:solidFill>
                  <a:srgbClr val="000099"/>
                </a:solidFill>
              </a:rPr>
              <a:t>сок, </a:t>
            </a:r>
            <a:r>
              <a:rPr lang="ru-RU" dirty="0" err="1">
                <a:solidFill>
                  <a:srgbClr val="000099"/>
                </a:solidFill>
              </a:rPr>
              <a:t>гракса</a:t>
            </a:r>
            <a:r>
              <a:rPr lang="ru-RU" dirty="0">
                <a:solidFill>
                  <a:srgbClr val="000099"/>
                </a:solidFill>
              </a:rPr>
              <a:t>, крилевая мука, крабовая мука, рыбий жир, мука из морских </a:t>
            </a:r>
            <a:r>
              <a:rPr lang="ru-RU" dirty="0" smtClean="0">
                <a:solidFill>
                  <a:srgbClr val="000099"/>
                </a:solidFill>
              </a:rPr>
              <a:t>млекопитающих </a:t>
            </a:r>
            <a:r>
              <a:rPr lang="ru-RU" dirty="0">
                <a:solidFill>
                  <a:srgbClr val="000099"/>
                </a:solidFill>
              </a:rPr>
              <a:t>и ракообразных</a:t>
            </a:r>
            <a:r>
              <a:rPr lang="ru-RU" dirty="0" smtClean="0">
                <a:solidFill>
                  <a:srgbClr val="000099"/>
                </a:solidFill>
              </a:rPr>
              <a:t>).</a:t>
            </a:r>
            <a:endParaRPr lang="ru-RU" dirty="0">
              <a:solidFill>
                <a:srgbClr val="000099"/>
              </a:solidFill>
            </a:endParaRPr>
          </a:p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C00000"/>
                </a:solidFill>
              </a:rPr>
              <a:t>Отходы </a:t>
            </a:r>
            <a:r>
              <a:rPr lang="ru-RU" b="1" dirty="0">
                <a:solidFill>
                  <a:srgbClr val="C00000"/>
                </a:solidFill>
              </a:rPr>
              <a:t>звероводства, шелководства, кожевенной промышленности </a:t>
            </a:r>
            <a:r>
              <a:rPr lang="ru-RU" dirty="0">
                <a:solidFill>
                  <a:srgbClr val="000099"/>
                </a:solidFill>
              </a:rPr>
              <a:t>(тушки животных после снятия шкурок, куколки тутового шелкопряда, обрезки кожи, мездра, хромовая стружка и т.д</a:t>
            </a:r>
            <a:r>
              <a:rPr lang="ru-RU" dirty="0" smtClean="0">
                <a:solidFill>
                  <a:srgbClr val="000099"/>
                </a:solidFill>
              </a:rPr>
              <a:t>.).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3777-3803-4D30-98B0-1959B681DB91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0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3354</TotalTime>
  <Words>1294</Words>
  <Application>Microsoft Office PowerPoint</Application>
  <PresentationFormat>Экран (4:3)</PresentationFormat>
  <Paragraphs>249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Тема Office</vt:lpstr>
      <vt:lpstr>Раздел II. КОРМА</vt:lpstr>
      <vt:lpstr>Презентация PowerPoint</vt:lpstr>
      <vt:lpstr>Презентация PowerPoint</vt:lpstr>
      <vt:lpstr>Презентация PowerPoint</vt:lpstr>
      <vt:lpstr> Концентрированные корма</vt:lpstr>
      <vt:lpstr> Углеводистые концентрированные корма</vt:lpstr>
      <vt:lpstr>Белковые концентрированные корма</vt:lpstr>
      <vt:lpstr>Корма животного происхождения</vt:lpstr>
      <vt:lpstr>Корма животного происхождения</vt:lpstr>
      <vt:lpstr>Побочные продукты пищевой промышленности</vt:lpstr>
      <vt:lpstr>Минеральные корма</vt:lpstr>
      <vt:lpstr>Протеиновые добавки и содержащие биологически активные вещества</vt:lpstr>
      <vt:lpstr>Продукты микробиологической промышленности</vt:lpstr>
      <vt:lpstr>Продукты химического синтеза</vt:lpstr>
      <vt:lpstr>Роль биологически активных добавок (БАД) </vt:lpstr>
      <vt:lpstr>Классификация кормовых добавок в странах ЕС</vt:lpstr>
      <vt:lpstr>Презентация PowerPoint</vt:lpstr>
      <vt:lpstr>2. Факторы, влияющие на состав и питательность кормов</vt:lpstr>
      <vt:lpstr>Презентация PowerPoint</vt:lpstr>
      <vt:lpstr>3. Удобрения </vt:lpstr>
      <vt:lpstr>4. Видовые и сортовые особенности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Зоогигиена 105</dc:creator>
  <cp:lastModifiedBy>Мария</cp:lastModifiedBy>
  <cp:revision>122</cp:revision>
  <dcterms:created xsi:type="dcterms:W3CDTF">1601-01-01T00:00:00Z</dcterms:created>
  <dcterms:modified xsi:type="dcterms:W3CDTF">2023-02-26T13:38:31Z</dcterms:modified>
</cp:coreProperties>
</file>